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Poppins Ultra-Bold" charset="1" panose="00000900000000000000"/>
      <p:regular r:id="rId30"/>
    </p:embeddedFont>
    <p:embeddedFont>
      <p:font typeface="Lato" charset="1" panose="020F0502020204030203"/>
      <p:regular r:id="rId31"/>
    </p:embeddedFont>
    <p:embeddedFont>
      <p:font typeface="Playfair Display Italics" charset="1" panose="00000000000000000000"/>
      <p:regular r:id="rId32"/>
    </p:embeddedFont>
    <p:embeddedFont>
      <p:font typeface="Poppins" charset="1" panose="00000500000000000000"/>
      <p:regular r:id="rId33"/>
    </p:embeddedFont>
    <p:embeddedFont>
      <p:font typeface="Poppins Bold" charset="1" panose="00000800000000000000"/>
      <p:regular r:id="rId34"/>
    </p:embeddedFont>
    <p:embeddedFont>
      <p:font typeface="Poppins Light" charset="1" panose="00000400000000000000"/>
      <p:regular r:id="rId35"/>
    </p:embeddedFont>
    <p:embeddedFont>
      <p:font typeface="Lato Bold" charset="1" panose="020F0502020204030203"/>
      <p:regular r:id="rId36"/>
    </p:embeddedFont>
    <p:embeddedFont>
      <p:font typeface="Libre Franklin" charset="1" panose="00000500000000000000"/>
      <p:regular r:id="rId37"/>
    </p:embeddedFont>
    <p:embeddedFont>
      <p:font typeface="Canva Sans Bold" charset="1" panose="020B0803030501040103"/>
      <p:regular r:id="rId38"/>
    </p:embeddedFont>
    <p:embeddedFont>
      <p:font typeface="Open Sans Bold Italics" charset="1" panose="00000000000000000000"/>
      <p:regular r:id="rId39"/>
    </p:embeddedFont>
    <p:embeddedFont>
      <p:font typeface="Open Sans Bold" charset="1" panose="000000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2" Target="../media/image1.png" Type="http://schemas.openxmlformats.org/officeDocument/2006/relationships/image"/><Relationship Id="rId3" Target="../media/image42.png" Type="http://schemas.openxmlformats.org/officeDocument/2006/relationships/image"/><Relationship Id="rId4" Target="../media/image19.pn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media/image4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9.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4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51.jpe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49rjSgwo.mp4" Type="http://schemas.microsoft.com/office/2007/relationships/media"/><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jpeg" Type="http://schemas.openxmlformats.org/officeDocument/2006/relationships/image"/><Relationship Id="rId9" Target="../media/VAG49rjSgwo.mp4" Type="http://schemas.openxmlformats.org/officeDocument/2006/relationships/video"/></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6.jpeg" Type="http://schemas.openxmlformats.org/officeDocument/2006/relationships/image"/><Relationship Id="rId6" Target="../media/image1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5.png" Type="http://schemas.openxmlformats.org/officeDocument/2006/relationships/image"/><Relationship Id="rId6"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png" Type="http://schemas.openxmlformats.org/officeDocument/2006/relationships/image"/><Relationship Id="rId14" Target="../media/image32.svg" Type="http://schemas.openxmlformats.org/officeDocument/2006/relationships/image"/><Relationship Id="rId15" Target="../media/image33.png" Type="http://schemas.openxmlformats.org/officeDocument/2006/relationships/image"/><Relationship Id="rId16" Target="../media/image34.png" Type="http://schemas.openxmlformats.org/officeDocument/2006/relationships/image"/><Relationship Id="rId17" Target="../media/image35.svg" Type="http://schemas.openxmlformats.org/officeDocument/2006/relationships/image"/><Relationship Id="rId18" Target="../media/image36.png" Type="http://schemas.openxmlformats.org/officeDocument/2006/relationships/image"/><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851862" y="310319"/>
            <a:ext cx="12112509" cy="8707633"/>
          </a:xfrm>
          <a:custGeom>
            <a:avLst/>
            <a:gdLst/>
            <a:ahLst/>
            <a:cxnLst/>
            <a:rect r="r" b="b" t="t" l="l"/>
            <a:pathLst>
              <a:path h="8707633" w="12112509">
                <a:moveTo>
                  <a:pt x="0" y="0"/>
                </a:moveTo>
                <a:lnTo>
                  <a:pt x="12112509" y="0"/>
                </a:lnTo>
                <a:lnTo>
                  <a:pt x="12112509" y="8707634"/>
                </a:lnTo>
                <a:lnTo>
                  <a:pt x="0" y="8707634"/>
                </a:lnTo>
                <a:lnTo>
                  <a:pt x="0" y="0"/>
                </a:lnTo>
                <a:close/>
              </a:path>
            </a:pathLst>
          </a:custGeom>
          <a:blipFill>
            <a:blip r:embed="rId2">
              <a:alphaModFix amt="55000"/>
            </a:blip>
            <a:stretch>
              <a:fillRect l="0" t="-501" r="0" b="0"/>
            </a:stretch>
          </a:blipFill>
        </p:spPr>
      </p:sp>
      <p:grpSp>
        <p:nvGrpSpPr>
          <p:cNvPr name="Group 3" id="3"/>
          <p:cNvGrpSpPr/>
          <p:nvPr/>
        </p:nvGrpSpPr>
        <p:grpSpPr>
          <a:xfrm rot="0">
            <a:off x="928665" y="645697"/>
            <a:ext cx="16598104" cy="995428"/>
            <a:chOff x="0" y="0"/>
            <a:chExt cx="4371517" cy="262170"/>
          </a:xfrm>
        </p:grpSpPr>
        <p:sp>
          <p:nvSpPr>
            <p:cNvPr name="Freeform 4" id="4"/>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5" id="5"/>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171305" y="879197"/>
            <a:ext cx="528429" cy="528429"/>
          </a:xfrm>
          <a:custGeom>
            <a:avLst/>
            <a:gdLst/>
            <a:ahLst/>
            <a:cxnLst/>
            <a:rect r="r" b="b" t="t" l="l"/>
            <a:pathLst>
              <a:path h="528429" w="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795761" y="3559148"/>
            <a:ext cx="3168705" cy="3168705"/>
          </a:xfrm>
          <a:custGeom>
            <a:avLst/>
            <a:gdLst/>
            <a:ahLst/>
            <a:cxnLst/>
            <a:rect r="r" b="b" t="t" l="l"/>
            <a:pathLst>
              <a:path h="3168705" w="3168705">
                <a:moveTo>
                  <a:pt x="0" y="0"/>
                </a:moveTo>
                <a:lnTo>
                  <a:pt x="3168705" y="0"/>
                </a:lnTo>
                <a:lnTo>
                  <a:pt x="3168705" y="3168704"/>
                </a:lnTo>
                <a:lnTo>
                  <a:pt x="0" y="3168704"/>
                </a:lnTo>
                <a:lnTo>
                  <a:pt x="0" y="0"/>
                </a:lnTo>
                <a:close/>
              </a:path>
            </a:pathLst>
          </a:custGeom>
          <a:blipFill>
            <a:blip r:embed="rId5"/>
            <a:stretch>
              <a:fillRect l="0" t="0" r="0" b="0"/>
            </a:stretch>
          </a:blipFill>
        </p:spPr>
      </p:sp>
      <p:sp>
        <p:nvSpPr>
          <p:cNvPr name="TextBox 8" id="8"/>
          <p:cNvSpPr txBox="true"/>
          <p:nvPr/>
        </p:nvSpPr>
        <p:spPr>
          <a:xfrm rot="0">
            <a:off x="3905889" y="3806957"/>
            <a:ext cx="7303133" cy="2203560"/>
          </a:xfrm>
          <a:prstGeom prst="rect">
            <a:avLst/>
          </a:prstGeom>
        </p:spPr>
        <p:txBody>
          <a:bodyPr anchor="t" rtlCol="false" tIns="0" lIns="0" bIns="0" rIns="0">
            <a:spAutoFit/>
          </a:bodyPr>
          <a:lstStyle/>
          <a:p>
            <a:pPr algn="l">
              <a:lnSpc>
                <a:spcPts val="15959"/>
              </a:lnSpc>
            </a:pPr>
            <a:r>
              <a:rPr lang="en-US" b="true" sz="14508">
                <a:solidFill>
                  <a:srgbClr val="FE6E04"/>
                </a:solidFill>
                <a:latin typeface="Poppins Ultra-Bold"/>
                <a:ea typeface="Poppins Ultra-Bold"/>
                <a:cs typeface="Poppins Ultra-Bold"/>
                <a:sym typeface="Poppins Ultra-Bold"/>
              </a:rPr>
              <a:t>WOOF</a:t>
            </a:r>
          </a:p>
        </p:txBody>
      </p:sp>
      <p:sp>
        <p:nvSpPr>
          <p:cNvPr name="TextBox 9" id="9"/>
          <p:cNvSpPr txBox="true"/>
          <p:nvPr/>
        </p:nvSpPr>
        <p:spPr>
          <a:xfrm rot="0">
            <a:off x="1896669" y="882426"/>
            <a:ext cx="3755168" cy="464820"/>
          </a:xfrm>
          <a:prstGeom prst="rect">
            <a:avLst/>
          </a:prstGeom>
        </p:spPr>
        <p:txBody>
          <a:bodyPr anchor="t" rtlCol="false" tIns="0" lIns="0" bIns="0" rIns="0">
            <a:spAutoFit/>
          </a:bodyPr>
          <a:lstStyle/>
          <a:p>
            <a:pPr algn="l">
              <a:lnSpc>
                <a:spcPts val="3779"/>
              </a:lnSpc>
              <a:spcBef>
                <a:spcPct val="0"/>
              </a:spcBef>
            </a:pPr>
            <a:r>
              <a:rPr lang="en-US" sz="2700">
                <a:solidFill>
                  <a:srgbClr val="E5E1DA"/>
                </a:solidFill>
                <a:latin typeface="Lato"/>
                <a:ea typeface="Lato"/>
                <a:cs typeface="Lato"/>
                <a:sym typeface="Lato"/>
              </a:rPr>
              <a:t>Last Minute</a:t>
            </a:r>
          </a:p>
        </p:txBody>
      </p:sp>
      <p:sp>
        <p:nvSpPr>
          <p:cNvPr name="TextBox 10" id="10"/>
          <p:cNvSpPr txBox="true"/>
          <p:nvPr/>
        </p:nvSpPr>
        <p:spPr>
          <a:xfrm rot="0">
            <a:off x="14176354" y="8960803"/>
            <a:ext cx="4313086" cy="537845"/>
          </a:xfrm>
          <a:prstGeom prst="rect">
            <a:avLst/>
          </a:prstGeom>
        </p:spPr>
        <p:txBody>
          <a:bodyPr anchor="t" rtlCol="false" tIns="0" lIns="0" bIns="0" rIns="0">
            <a:spAutoFit/>
          </a:bodyPr>
          <a:lstStyle/>
          <a:p>
            <a:pPr algn="l">
              <a:lnSpc>
                <a:spcPts val="4480"/>
              </a:lnSpc>
              <a:spcBef>
                <a:spcPct val="0"/>
              </a:spcBef>
            </a:pPr>
            <a:r>
              <a:rPr lang="en-US" sz="3200" i="true">
                <a:solidFill>
                  <a:srgbClr val="D9D9D9"/>
                </a:solidFill>
                <a:latin typeface="Playfair Display Italics"/>
                <a:ea typeface="Playfair Display Italics"/>
                <a:cs typeface="Playfair Display Italics"/>
                <a:sym typeface="Playfair Display Italics"/>
              </a:rPr>
              <a:t>Trust the furry</a:t>
            </a:r>
          </a:p>
        </p:txBody>
      </p:sp>
      <p:sp>
        <p:nvSpPr>
          <p:cNvPr name="TextBox 11" id="11"/>
          <p:cNvSpPr txBox="true"/>
          <p:nvPr/>
        </p:nvSpPr>
        <p:spPr>
          <a:xfrm rot="0">
            <a:off x="3446101" y="5926670"/>
            <a:ext cx="7762921" cy="566420"/>
          </a:xfrm>
          <a:prstGeom prst="rect">
            <a:avLst/>
          </a:prstGeom>
        </p:spPr>
        <p:txBody>
          <a:bodyPr anchor="t" rtlCol="false" tIns="0" lIns="0" bIns="0" rIns="0">
            <a:spAutoFit/>
          </a:bodyPr>
          <a:lstStyle/>
          <a:p>
            <a:pPr algn="l">
              <a:lnSpc>
                <a:spcPts val="4480"/>
              </a:lnSpc>
              <a:spcBef>
                <a:spcPct val="0"/>
              </a:spcBef>
            </a:pPr>
            <a:r>
              <a:rPr lang="en-US" sz="3200">
                <a:solidFill>
                  <a:srgbClr val="FFFFFF"/>
                </a:solidFill>
                <a:latin typeface="Poppins"/>
                <a:ea typeface="Poppins"/>
                <a:cs typeface="Poppins"/>
                <a:sym typeface="Poppins"/>
              </a:rPr>
              <a:t>A Real-Time AI Fraud Detection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alphaModFix amt="46000"/>
            </a:blip>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alphaModFix amt="61000"/>
            </a:blip>
            <a:stretch>
              <a:fillRect l="0" t="0" r="-2793" b="0"/>
            </a:stretch>
          </a:blipFill>
        </p:spPr>
      </p:sp>
      <p:sp>
        <p:nvSpPr>
          <p:cNvPr name="Freeform 4" id="4"/>
          <p:cNvSpPr/>
          <p:nvPr/>
        </p:nvSpPr>
        <p:spPr>
          <a:xfrm flipH="false" flipV="false" rot="0">
            <a:off x="16554836" y="1214785"/>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Freeform 5" id="5"/>
          <p:cNvSpPr/>
          <p:nvPr/>
        </p:nvSpPr>
        <p:spPr>
          <a:xfrm flipH="false" flipV="false" rot="0">
            <a:off x="16608890" y="870379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V="true">
            <a:off x="1291174" y="717591"/>
            <a:ext cx="0" cy="994388"/>
          </a:xfrm>
          <a:prstGeom prst="line">
            <a:avLst/>
          </a:prstGeom>
          <a:ln cap="flat" w="104775">
            <a:solidFill>
              <a:srgbClr val="FE6E04"/>
            </a:solidFill>
            <a:prstDash val="solid"/>
            <a:headEnd type="none" len="sm" w="sm"/>
            <a:tailEnd type="none" len="sm" w="sm"/>
          </a:ln>
        </p:spPr>
      </p:sp>
      <p:sp>
        <p:nvSpPr>
          <p:cNvPr name="Freeform 7" id="7"/>
          <p:cNvSpPr/>
          <p:nvPr/>
        </p:nvSpPr>
        <p:spPr>
          <a:xfrm flipH="false" flipV="false" rot="0">
            <a:off x="1617179" y="2024670"/>
            <a:ext cx="15053642" cy="6597556"/>
          </a:xfrm>
          <a:custGeom>
            <a:avLst/>
            <a:gdLst/>
            <a:ahLst/>
            <a:cxnLst/>
            <a:rect r="r" b="b" t="t" l="l"/>
            <a:pathLst>
              <a:path h="6597556" w="15053642">
                <a:moveTo>
                  <a:pt x="0" y="0"/>
                </a:moveTo>
                <a:lnTo>
                  <a:pt x="15053642" y="0"/>
                </a:lnTo>
                <a:lnTo>
                  <a:pt x="15053642" y="6597556"/>
                </a:lnTo>
                <a:lnTo>
                  <a:pt x="0" y="6597556"/>
                </a:lnTo>
                <a:lnTo>
                  <a:pt x="0" y="0"/>
                </a:lnTo>
                <a:close/>
              </a:path>
            </a:pathLst>
          </a:custGeom>
          <a:blipFill>
            <a:blip r:embed="rId6"/>
            <a:stretch>
              <a:fillRect l="0" t="-18146" r="0" b="-10199"/>
            </a:stretch>
          </a:blipFill>
        </p:spPr>
      </p:sp>
      <p:sp>
        <p:nvSpPr>
          <p:cNvPr name="TextBox 8" id="8"/>
          <p:cNvSpPr txBox="true"/>
          <p:nvPr/>
        </p:nvSpPr>
        <p:spPr>
          <a:xfrm rot="0">
            <a:off x="1804103" y="708066"/>
            <a:ext cx="9848515"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DATA</a:t>
            </a:r>
            <a:r>
              <a:rPr lang="en-US" sz="6000" b="true">
                <a:solidFill>
                  <a:srgbClr val="FE6E04"/>
                </a:solidFill>
                <a:latin typeface="Poppins Bold"/>
                <a:ea typeface="Poppins Bold"/>
                <a:cs typeface="Poppins Bold"/>
                <a:sym typeface="Poppins Bold"/>
              </a:rPr>
              <a:t>BASE</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alphaModFix amt="46000"/>
            </a:blip>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alphaModFix amt="61000"/>
            </a:blip>
            <a:stretch>
              <a:fillRect l="0" t="0" r="-2793" b="0"/>
            </a:stretch>
          </a:blipFill>
        </p:spPr>
      </p:sp>
      <p:sp>
        <p:nvSpPr>
          <p:cNvPr name="Freeform 4" id="4"/>
          <p:cNvSpPr/>
          <p:nvPr/>
        </p:nvSpPr>
        <p:spPr>
          <a:xfrm flipH="false" flipV="false" rot="0">
            <a:off x="16554836" y="1214785"/>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Freeform 5" id="5"/>
          <p:cNvSpPr/>
          <p:nvPr/>
        </p:nvSpPr>
        <p:spPr>
          <a:xfrm flipH="false" flipV="false" rot="0">
            <a:off x="5966294" y="663501"/>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V="true">
            <a:off x="684270" y="531506"/>
            <a:ext cx="0" cy="994388"/>
          </a:xfrm>
          <a:prstGeom prst="line">
            <a:avLst/>
          </a:prstGeom>
          <a:ln cap="flat" w="104775">
            <a:solidFill>
              <a:srgbClr val="FE6E04"/>
            </a:solidFill>
            <a:prstDash val="solid"/>
            <a:headEnd type="none" len="sm" w="sm"/>
            <a:tailEnd type="none" len="sm" w="sm"/>
          </a:ln>
        </p:spPr>
      </p:sp>
      <p:sp>
        <p:nvSpPr>
          <p:cNvPr name="TextBox 7" id="7"/>
          <p:cNvSpPr txBox="true"/>
          <p:nvPr/>
        </p:nvSpPr>
        <p:spPr>
          <a:xfrm rot="0">
            <a:off x="1197199" y="521981"/>
            <a:ext cx="9848515"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DATA</a:t>
            </a:r>
            <a:r>
              <a:rPr lang="en-US" sz="6000" b="true">
                <a:solidFill>
                  <a:srgbClr val="FE6E04"/>
                </a:solidFill>
                <a:latin typeface="Poppins Bold"/>
                <a:ea typeface="Poppins Bold"/>
                <a:cs typeface="Poppins Bold"/>
                <a:sym typeface="Poppins Bold"/>
              </a:rPr>
              <a:t>BASE</a:t>
            </a:r>
          </a:p>
        </p:txBody>
      </p:sp>
      <p:sp>
        <p:nvSpPr>
          <p:cNvPr name="Freeform 8" id="8"/>
          <p:cNvSpPr/>
          <p:nvPr/>
        </p:nvSpPr>
        <p:spPr>
          <a:xfrm flipH="false" flipV="false" rot="0">
            <a:off x="1423641" y="2090741"/>
            <a:ext cx="15359795" cy="6105518"/>
          </a:xfrm>
          <a:custGeom>
            <a:avLst/>
            <a:gdLst/>
            <a:ahLst/>
            <a:cxnLst/>
            <a:rect r="r" b="b" t="t" l="l"/>
            <a:pathLst>
              <a:path h="6105518" w="15359795">
                <a:moveTo>
                  <a:pt x="0" y="0"/>
                </a:moveTo>
                <a:lnTo>
                  <a:pt x="15359795" y="0"/>
                </a:lnTo>
                <a:lnTo>
                  <a:pt x="15359795" y="6105518"/>
                </a:lnTo>
                <a:lnTo>
                  <a:pt x="0" y="6105518"/>
                </a:lnTo>
                <a:lnTo>
                  <a:pt x="0" y="0"/>
                </a:lnTo>
                <a:close/>
              </a:path>
            </a:pathLst>
          </a:custGeom>
          <a:blipFill>
            <a:blip r:embed="rId6"/>
            <a:stretch>
              <a:fillRect l="0" t="0" r="0" b="0"/>
            </a:stretch>
          </a:blipFill>
        </p:spPr>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alphaModFix amt="46000"/>
            </a:blip>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alphaModFix amt="61000"/>
            </a:blip>
            <a:stretch>
              <a:fillRect l="0" t="0" r="-2793" b="0"/>
            </a:stretch>
          </a:blipFill>
        </p:spPr>
      </p:sp>
      <p:sp>
        <p:nvSpPr>
          <p:cNvPr name="Freeform 4" id="4"/>
          <p:cNvSpPr/>
          <p:nvPr/>
        </p:nvSpPr>
        <p:spPr>
          <a:xfrm flipH="false" flipV="false" rot="0">
            <a:off x="16554836" y="1214785"/>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Freeform 5" id="5"/>
          <p:cNvSpPr/>
          <p:nvPr/>
        </p:nvSpPr>
        <p:spPr>
          <a:xfrm flipH="false" flipV="false" rot="0">
            <a:off x="5966294" y="663501"/>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V="true">
            <a:off x="684270" y="531506"/>
            <a:ext cx="0" cy="994388"/>
          </a:xfrm>
          <a:prstGeom prst="line">
            <a:avLst/>
          </a:prstGeom>
          <a:ln cap="flat" w="104775">
            <a:solidFill>
              <a:srgbClr val="FE6E04"/>
            </a:solidFill>
            <a:prstDash val="solid"/>
            <a:headEnd type="none" len="sm" w="sm"/>
            <a:tailEnd type="none" len="sm" w="sm"/>
          </a:ln>
        </p:spPr>
      </p:sp>
      <p:sp>
        <p:nvSpPr>
          <p:cNvPr name="Freeform 7" id="7"/>
          <p:cNvSpPr/>
          <p:nvPr/>
        </p:nvSpPr>
        <p:spPr>
          <a:xfrm flipH="false" flipV="false" rot="0">
            <a:off x="1380932" y="2375788"/>
            <a:ext cx="15526136" cy="5822301"/>
          </a:xfrm>
          <a:custGeom>
            <a:avLst/>
            <a:gdLst/>
            <a:ahLst/>
            <a:cxnLst/>
            <a:rect r="r" b="b" t="t" l="l"/>
            <a:pathLst>
              <a:path h="5822301" w="15526136">
                <a:moveTo>
                  <a:pt x="0" y="0"/>
                </a:moveTo>
                <a:lnTo>
                  <a:pt x="15526136" y="0"/>
                </a:lnTo>
                <a:lnTo>
                  <a:pt x="15526136" y="5822301"/>
                </a:lnTo>
                <a:lnTo>
                  <a:pt x="0" y="5822301"/>
                </a:lnTo>
                <a:lnTo>
                  <a:pt x="0" y="0"/>
                </a:lnTo>
                <a:close/>
              </a:path>
            </a:pathLst>
          </a:custGeom>
          <a:blipFill>
            <a:blip r:embed="rId6"/>
            <a:stretch>
              <a:fillRect l="0" t="0" r="0" b="0"/>
            </a:stretch>
          </a:blipFill>
        </p:spPr>
      </p:sp>
      <p:sp>
        <p:nvSpPr>
          <p:cNvPr name="TextBox 8" id="8"/>
          <p:cNvSpPr txBox="true"/>
          <p:nvPr/>
        </p:nvSpPr>
        <p:spPr>
          <a:xfrm rot="0">
            <a:off x="1197199" y="521981"/>
            <a:ext cx="9848515"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DATA</a:t>
            </a:r>
            <a:r>
              <a:rPr lang="en-US" sz="6000" b="true">
                <a:solidFill>
                  <a:srgbClr val="FE6E04"/>
                </a:solidFill>
                <a:latin typeface="Poppins Bold"/>
                <a:ea typeface="Poppins Bold"/>
                <a:cs typeface="Poppins Bold"/>
                <a:sym typeface="Poppins Bold"/>
              </a:rPr>
              <a:t>BASE</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alphaModFix amt="46000"/>
            </a:blip>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alphaModFix amt="61000"/>
            </a:blip>
            <a:stretch>
              <a:fillRect l="0" t="0" r="-2793" b="0"/>
            </a:stretch>
          </a:blipFill>
        </p:spPr>
      </p:sp>
      <p:sp>
        <p:nvSpPr>
          <p:cNvPr name="Freeform 4" id="4"/>
          <p:cNvSpPr/>
          <p:nvPr/>
        </p:nvSpPr>
        <p:spPr>
          <a:xfrm flipH="false" flipV="false" rot="0">
            <a:off x="16554836" y="1214785"/>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Freeform 5" id="5"/>
          <p:cNvSpPr/>
          <p:nvPr/>
        </p:nvSpPr>
        <p:spPr>
          <a:xfrm flipH="false" flipV="false" rot="0">
            <a:off x="5966294" y="663501"/>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V="true">
            <a:off x="684270" y="531506"/>
            <a:ext cx="0" cy="994388"/>
          </a:xfrm>
          <a:prstGeom prst="line">
            <a:avLst/>
          </a:prstGeom>
          <a:ln cap="flat" w="104775">
            <a:solidFill>
              <a:srgbClr val="FE6E04"/>
            </a:solidFill>
            <a:prstDash val="solid"/>
            <a:headEnd type="none" len="sm" w="sm"/>
            <a:tailEnd type="none" len="sm" w="sm"/>
          </a:ln>
        </p:spPr>
      </p:sp>
      <p:sp>
        <p:nvSpPr>
          <p:cNvPr name="Freeform 7" id="7"/>
          <p:cNvSpPr/>
          <p:nvPr/>
        </p:nvSpPr>
        <p:spPr>
          <a:xfrm flipH="false" flipV="false" rot="0">
            <a:off x="1899588" y="2173291"/>
            <a:ext cx="14488823" cy="5940418"/>
          </a:xfrm>
          <a:custGeom>
            <a:avLst/>
            <a:gdLst/>
            <a:ahLst/>
            <a:cxnLst/>
            <a:rect r="r" b="b" t="t" l="l"/>
            <a:pathLst>
              <a:path h="5940418" w="14488823">
                <a:moveTo>
                  <a:pt x="0" y="0"/>
                </a:moveTo>
                <a:lnTo>
                  <a:pt x="14488824" y="0"/>
                </a:lnTo>
                <a:lnTo>
                  <a:pt x="14488824" y="5940418"/>
                </a:lnTo>
                <a:lnTo>
                  <a:pt x="0" y="5940418"/>
                </a:lnTo>
                <a:lnTo>
                  <a:pt x="0" y="0"/>
                </a:lnTo>
                <a:close/>
              </a:path>
            </a:pathLst>
          </a:custGeom>
          <a:blipFill>
            <a:blip r:embed="rId6"/>
            <a:stretch>
              <a:fillRect l="0" t="0" r="0" b="0"/>
            </a:stretch>
          </a:blipFill>
        </p:spPr>
      </p:sp>
      <p:sp>
        <p:nvSpPr>
          <p:cNvPr name="TextBox 8" id="8"/>
          <p:cNvSpPr txBox="true"/>
          <p:nvPr/>
        </p:nvSpPr>
        <p:spPr>
          <a:xfrm rot="0">
            <a:off x="1197199" y="521981"/>
            <a:ext cx="9848515"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DATA</a:t>
            </a:r>
            <a:r>
              <a:rPr lang="en-US" sz="6000" b="true">
                <a:solidFill>
                  <a:srgbClr val="FE6E04"/>
                </a:solidFill>
                <a:latin typeface="Poppins Bold"/>
                <a:ea typeface="Poppins Bold"/>
                <a:cs typeface="Poppins Bold"/>
                <a:sym typeface="Poppins Bold"/>
              </a:rPr>
              <a:t>BASE</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alphaModFix amt="46000"/>
            </a:blip>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alphaModFix amt="61000"/>
            </a:blip>
            <a:stretch>
              <a:fillRect l="0" t="0" r="-2793" b="0"/>
            </a:stretch>
          </a:blipFill>
        </p:spPr>
      </p:sp>
      <p:sp>
        <p:nvSpPr>
          <p:cNvPr name="Freeform 4" id="4"/>
          <p:cNvSpPr/>
          <p:nvPr/>
        </p:nvSpPr>
        <p:spPr>
          <a:xfrm flipH="false" flipV="false" rot="0">
            <a:off x="16554836" y="1214785"/>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Freeform 5" id="5"/>
          <p:cNvSpPr/>
          <p:nvPr/>
        </p:nvSpPr>
        <p:spPr>
          <a:xfrm flipH="false" flipV="false" rot="0">
            <a:off x="5795292" y="663501"/>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V="true">
            <a:off x="684270" y="531506"/>
            <a:ext cx="0" cy="994388"/>
          </a:xfrm>
          <a:prstGeom prst="line">
            <a:avLst/>
          </a:prstGeom>
          <a:ln cap="flat" w="104775">
            <a:solidFill>
              <a:srgbClr val="FE6E04"/>
            </a:solidFill>
            <a:prstDash val="solid"/>
            <a:headEnd type="none" len="sm" w="sm"/>
            <a:tailEnd type="none" len="sm" w="sm"/>
          </a:ln>
        </p:spPr>
      </p:sp>
      <p:sp>
        <p:nvSpPr>
          <p:cNvPr name="Freeform 7" id="7"/>
          <p:cNvSpPr/>
          <p:nvPr/>
        </p:nvSpPr>
        <p:spPr>
          <a:xfrm flipH="false" flipV="false" rot="0">
            <a:off x="5146588" y="2349300"/>
            <a:ext cx="7994823" cy="6256379"/>
          </a:xfrm>
          <a:custGeom>
            <a:avLst/>
            <a:gdLst/>
            <a:ahLst/>
            <a:cxnLst/>
            <a:rect r="r" b="b" t="t" l="l"/>
            <a:pathLst>
              <a:path h="6256379" w="7994823">
                <a:moveTo>
                  <a:pt x="0" y="0"/>
                </a:moveTo>
                <a:lnTo>
                  <a:pt x="7994824" y="0"/>
                </a:lnTo>
                <a:lnTo>
                  <a:pt x="7994824" y="6256379"/>
                </a:lnTo>
                <a:lnTo>
                  <a:pt x="0" y="6256379"/>
                </a:lnTo>
                <a:lnTo>
                  <a:pt x="0" y="0"/>
                </a:lnTo>
                <a:close/>
              </a:path>
            </a:pathLst>
          </a:custGeom>
          <a:blipFill>
            <a:blip r:embed="rId6"/>
            <a:stretch>
              <a:fillRect l="0" t="0" r="-23479" b="0"/>
            </a:stretch>
          </a:blipFill>
        </p:spPr>
      </p:sp>
      <p:sp>
        <p:nvSpPr>
          <p:cNvPr name="TextBox 8" id="8"/>
          <p:cNvSpPr txBox="true"/>
          <p:nvPr/>
        </p:nvSpPr>
        <p:spPr>
          <a:xfrm rot="0">
            <a:off x="1197199" y="521981"/>
            <a:ext cx="9848515"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DATA</a:t>
            </a:r>
            <a:r>
              <a:rPr lang="en-US" sz="6000" b="true">
                <a:solidFill>
                  <a:srgbClr val="FE6E04"/>
                </a:solidFill>
                <a:latin typeface="Poppins Bold"/>
                <a:ea typeface="Poppins Bold"/>
                <a:cs typeface="Poppins Bold"/>
                <a:sym typeface="Poppins Bold"/>
              </a:rPr>
              <a:t>BASE</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3" id="3"/>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760535" y="4910099"/>
            <a:ext cx="705511" cy="722674"/>
          </a:xfrm>
          <a:custGeom>
            <a:avLst/>
            <a:gdLst/>
            <a:ahLst/>
            <a:cxnLst/>
            <a:rect r="r" b="b" t="t" l="l"/>
            <a:pathLst>
              <a:path h="722674" w="705511">
                <a:moveTo>
                  <a:pt x="0" y="0"/>
                </a:moveTo>
                <a:lnTo>
                  <a:pt x="705510" y="0"/>
                </a:lnTo>
                <a:lnTo>
                  <a:pt x="705510" y="722674"/>
                </a:lnTo>
                <a:lnTo>
                  <a:pt x="0" y="722674"/>
                </a:lnTo>
                <a:lnTo>
                  <a:pt x="0" y="0"/>
                </a:lnTo>
                <a:close/>
              </a:path>
            </a:pathLst>
          </a:custGeom>
          <a:blipFill>
            <a:blip r:embed="rId3"/>
            <a:stretch>
              <a:fillRect l="0" t="0" r="0" b="0"/>
            </a:stretch>
          </a:blipFill>
        </p:spPr>
      </p:sp>
      <p:sp>
        <p:nvSpPr>
          <p:cNvPr name="Freeform 5" id="5"/>
          <p:cNvSpPr/>
          <p:nvPr/>
        </p:nvSpPr>
        <p:spPr>
          <a:xfrm flipH="false" flipV="false" rot="0">
            <a:off x="760535" y="4910099"/>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6" id="6"/>
          <p:cNvSpPr/>
          <p:nvPr/>
        </p:nvSpPr>
        <p:spPr>
          <a:xfrm flipH="false" flipV="false" rot="0">
            <a:off x="5544567" y="4910099"/>
            <a:ext cx="717254" cy="722674"/>
          </a:xfrm>
          <a:custGeom>
            <a:avLst/>
            <a:gdLst/>
            <a:ahLst/>
            <a:cxnLst/>
            <a:rect r="r" b="b" t="t" l="l"/>
            <a:pathLst>
              <a:path h="722674" w="717254">
                <a:moveTo>
                  <a:pt x="0" y="0"/>
                </a:moveTo>
                <a:lnTo>
                  <a:pt x="717255" y="0"/>
                </a:lnTo>
                <a:lnTo>
                  <a:pt x="717255" y="722674"/>
                </a:lnTo>
                <a:lnTo>
                  <a:pt x="0" y="722674"/>
                </a:lnTo>
                <a:lnTo>
                  <a:pt x="0" y="0"/>
                </a:lnTo>
                <a:close/>
              </a:path>
            </a:pathLst>
          </a:custGeom>
          <a:blipFill>
            <a:blip r:embed="rId4"/>
            <a:stretch>
              <a:fillRect l="0" t="0" r="0" b="0"/>
            </a:stretch>
          </a:blipFill>
        </p:spPr>
      </p:sp>
      <p:sp>
        <p:nvSpPr>
          <p:cNvPr name="Freeform 7" id="7"/>
          <p:cNvSpPr/>
          <p:nvPr/>
        </p:nvSpPr>
        <p:spPr>
          <a:xfrm flipH="false" flipV="false" rot="0">
            <a:off x="1263073" y="4682845"/>
            <a:ext cx="1359911" cy="1359911"/>
          </a:xfrm>
          <a:custGeom>
            <a:avLst/>
            <a:gdLst/>
            <a:ahLst/>
            <a:cxnLst/>
            <a:rect r="r" b="b" t="t" l="l"/>
            <a:pathLst>
              <a:path h="1359911" w="1359911">
                <a:moveTo>
                  <a:pt x="0" y="0"/>
                </a:moveTo>
                <a:lnTo>
                  <a:pt x="1359911" y="0"/>
                </a:lnTo>
                <a:lnTo>
                  <a:pt x="1359911" y="1359911"/>
                </a:lnTo>
                <a:lnTo>
                  <a:pt x="0" y="13599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793873" y="4910099"/>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9" id="9"/>
          <p:cNvSpPr/>
          <p:nvPr/>
        </p:nvSpPr>
        <p:spPr>
          <a:xfrm flipH="false" flipV="false" rot="0">
            <a:off x="5903194" y="4792769"/>
            <a:ext cx="1504361" cy="1249988"/>
          </a:xfrm>
          <a:custGeom>
            <a:avLst/>
            <a:gdLst/>
            <a:ahLst/>
            <a:cxnLst/>
            <a:rect r="r" b="b" t="t" l="l"/>
            <a:pathLst>
              <a:path h="1249988" w="1504361">
                <a:moveTo>
                  <a:pt x="0" y="0"/>
                </a:moveTo>
                <a:lnTo>
                  <a:pt x="1504362" y="0"/>
                </a:lnTo>
                <a:lnTo>
                  <a:pt x="1504362" y="1249987"/>
                </a:lnTo>
                <a:lnTo>
                  <a:pt x="0" y="12499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760535" y="2405471"/>
            <a:ext cx="7068183" cy="1144717"/>
            <a:chOff x="0" y="0"/>
            <a:chExt cx="9424244" cy="1526289"/>
          </a:xfrm>
        </p:grpSpPr>
        <p:sp>
          <p:nvSpPr>
            <p:cNvPr name="TextBox 11" id="11"/>
            <p:cNvSpPr txBox="true"/>
            <p:nvPr/>
          </p:nvSpPr>
          <p:spPr>
            <a:xfrm rot="0">
              <a:off x="438990" y="153545"/>
              <a:ext cx="8985254" cy="1316567"/>
            </a:xfrm>
            <a:prstGeom prst="rect">
              <a:avLst/>
            </a:prstGeom>
          </p:spPr>
          <p:txBody>
            <a:bodyPr anchor="t" rtlCol="false" tIns="0" lIns="0" bIns="0" rIns="0">
              <a:spAutoFit/>
            </a:bodyPr>
            <a:lstStyle/>
            <a:p>
              <a:pPr algn="l">
                <a:lnSpc>
                  <a:spcPts val="7150"/>
                </a:lnSpc>
              </a:pPr>
              <a:r>
                <a:rPr lang="en-US" sz="6500" b="true">
                  <a:solidFill>
                    <a:srgbClr val="FBF9F1"/>
                  </a:solidFill>
                  <a:latin typeface="Poppins Bold"/>
                  <a:ea typeface="Poppins Bold"/>
                  <a:cs typeface="Poppins Bold"/>
                  <a:sym typeface="Poppins Bold"/>
                </a:rPr>
                <a:t>TARGET </a:t>
              </a:r>
              <a:r>
                <a:rPr lang="en-US" sz="6500" b="true">
                  <a:solidFill>
                    <a:srgbClr val="FE6E04"/>
                  </a:solidFill>
                  <a:latin typeface="Poppins Bold"/>
                  <a:ea typeface="Poppins Bold"/>
                  <a:cs typeface="Poppins Bold"/>
                  <a:sym typeface="Poppins Bold"/>
                </a:rPr>
                <a:t>USER</a:t>
              </a:r>
            </a:p>
          </p:txBody>
        </p:sp>
        <p:sp>
          <p:nvSpPr>
            <p:cNvPr name="AutoShape 12" id="12"/>
            <p:cNvSpPr/>
            <p:nvPr/>
          </p:nvSpPr>
          <p:spPr>
            <a:xfrm flipH="true" flipV="true">
              <a:off x="69850" y="0"/>
              <a:ext cx="0" cy="1526289"/>
            </a:xfrm>
            <a:prstGeom prst="line">
              <a:avLst/>
            </a:prstGeom>
            <a:ln cap="flat" w="139700">
              <a:solidFill>
                <a:srgbClr val="FE6E04"/>
              </a:solidFill>
              <a:prstDash val="solid"/>
              <a:headEnd type="none" len="sm" w="sm"/>
              <a:tailEnd type="none" len="sm" w="sm"/>
            </a:ln>
          </p:spPr>
        </p:sp>
      </p:grpSp>
      <p:grpSp>
        <p:nvGrpSpPr>
          <p:cNvPr name="Group 13" id="13"/>
          <p:cNvGrpSpPr/>
          <p:nvPr/>
        </p:nvGrpSpPr>
        <p:grpSpPr>
          <a:xfrm rot="0">
            <a:off x="9895842" y="4444803"/>
            <a:ext cx="7230570" cy="4408756"/>
            <a:chOff x="0" y="0"/>
            <a:chExt cx="9640759" cy="5878341"/>
          </a:xfrm>
        </p:grpSpPr>
        <p:grpSp>
          <p:nvGrpSpPr>
            <p:cNvPr name="Group 14" id="14"/>
            <p:cNvGrpSpPr/>
            <p:nvPr/>
          </p:nvGrpSpPr>
          <p:grpSpPr>
            <a:xfrm rot="0">
              <a:off x="0" y="0"/>
              <a:ext cx="9474252" cy="5878341"/>
              <a:chOff x="0" y="0"/>
              <a:chExt cx="1871457" cy="1161154"/>
            </a:xfrm>
          </p:grpSpPr>
          <p:sp>
            <p:nvSpPr>
              <p:cNvPr name="Freeform 15" id="15"/>
              <p:cNvSpPr/>
              <p:nvPr/>
            </p:nvSpPr>
            <p:spPr>
              <a:xfrm flipH="false" flipV="false" rot="0">
                <a:off x="0" y="0"/>
                <a:ext cx="1871457" cy="1161154"/>
              </a:xfrm>
              <a:custGeom>
                <a:avLst/>
                <a:gdLst/>
                <a:ahLst/>
                <a:cxnLst/>
                <a:rect r="r" b="b" t="t" l="l"/>
                <a:pathLst>
                  <a:path h="1161154" w="1871457">
                    <a:moveTo>
                      <a:pt x="55566" y="0"/>
                    </a:moveTo>
                    <a:lnTo>
                      <a:pt x="1815891" y="0"/>
                    </a:lnTo>
                    <a:cubicBezTo>
                      <a:pt x="1846579" y="0"/>
                      <a:pt x="1871457" y="24878"/>
                      <a:pt x="1871457" y="55566"/>
                    </a:cubicBezTo>
                    <a:lnTo>
                      <a:pt x="1871457" y="1105587"/>
                    </a:lnTo>
                    <a:cubicBezTo>
                      <a:pt x="1871457" y="1120325"/>
                      <a:pt x="1865603" y="1134458"/>
                      <a:pt x="1855182" y="1144879"/>
                    </a:cubicBezTo>
                    <a:cubicBezTo>
                      <a:pt x="1844761" y="1155300"/>
                      <a:pt x="1830628" y="1161154"/>
                      <a:pt x="1815891" y="1161154"/>
                    </a:cubicBezTo>
                    <a:lnTo>
                      <a:pt x="55566" y="1161154"/>
                    </a:lnTo>
                    <a:cubicBezTo>
                      <a:pt x="40829" y="1161154"/>
                      <a:pt x="26696" y="1155300"/>
                      <a:pt x="16275" y="1144879"/>
                    </a:cubicBezTo>
                    <a:cubicBezTo>
                      <a:pt x="5854" y="1134458"/>
                      <a:pt x="0" y="1120325"/>
                      <a:pt x="0" y="1105587"/>
                    </a:cubicBezTo>
                    <a:lnTo>
                      <a:pt x="0" y="55566"/>
                    </a:lnTo>
                    <a:cubicBezTo>
                      <a:pt x="0" y="40829"/>
                      <a:pt x="5854" y="26696"/>
                      <a:pt x="16275" y="16275"/>
                    </a:cubicBezTo>
                    <a:cubicBezTo>
                      <a:pt x="26696" y="5854"/>
                      <a:pt x="40829" y="0"/>
                      <a:pt x="55566" y="0"/>
                    </a:cubicBezTo>
                    <a:close/>
                  </a:path>
                </a:pathLst>
              </a:custGeom>
              <a:solidFill>
                <a:srgbClr val="FE6E04"/>
              </a:solidFill>
            </p:spPr>
          </p:sp>
          <p:sp>
            <p:nvSpPr>
              <p:cNvPr name="TextBox 16" id="16"/>
              <p:cNvSpPr txBox="true"/>
              <p:nvPr/>
            </p:nvSpPr>
            <p:spPr>
              <a:xfrm>
                <a:off x="0" y="-66675"/>
                <a:ext cx="1871457" cy="1227829"/>
              </a:xfrm>
              <a:prstGeom prst="rect">
                <a:avLst/>
              </a:prstGeom>
            </p:spPr>
            <p:txBody>
              <a:bodyPr anchor="ctr" rtlCol="false" tIns="50800" lIns="50800" bIns="50800" rIns="50800"/>
              <a:lstStyle/>
              <a:p>
                <a:pPr algn="ctr">
                  <a:lnSpc>
                    <a:spcPts val="3640"/>
                  </a:lnSpc>
                </a:pPr>
              </a:p>
            </p:txBody>
          </p:sp>
        </p:grpSp>
        <p:grpSp>
          <p:nvGrpSpPr>
            <p:cNvPr name="Group 17" id="17"/>
            <p:cNvGrpSpPr/>
            <p:nvPr/>
          </p:nvGrpSpPr>
          <p:grpSpPr>
            <a:xfrm rot="0">
              <a:off x="166508" y="0"/>
              <a:ext cx="9474252" cy="5878341"/>
              <a:chOff x="0" y="0"/>
              <a:chExt cx="1871457" cy="1161154"/>
            </a:xfrm>
          </p:grpSpPr>
          <p:sp>
            <p:nvSpPr>
              <p:cNvPr name="Freeform 18" id="18"/>
              <p:cNvSpPr/>
              <p:nvPr/>
            </p:nvSpPr>
            <p:spPr>
              <a:xfrm flipH="false" flipV="false" rot="0">
                <a:off x="0" y="0"/>
                <a:ext cx="1871457" cy="1161154"/>
              </a:xfrm>
              <a:custGeom>
                <a:avLst/>
                <a:gdLst/>
                <a:ahLst/>
                <a:cxnLst/>
                <a:rect r="r" b="b" t="t" l="l"/>
                <a:pathLst>
                  <a:path h="1161154" w="1871457">
                    <a:moveTo>
                      <a:pt x="55566" y="0"/>
                    </a:moveTo>
                    <a:lnTo>
                      <a:pt x="1815891" y="0"/>
                    </a:lnTo>
                    <a:cubicBezTo>
                      <a:pt x="1846579" y="0"/>
                      <a:pt x="1871457" y="24878"/>
                      <a:pt x="1871457" y="55566"/>
                    </a:cubicBezTo>
                    <a:lnTo>
                      <a:pt x="1871457" y="1105587"/>
                    </a:lnTo>
                    <a:cubicBezTo>
                      <a:pt x="1871457" y="1120325"/>
                      <a:pt x="1865603" y="1134458"/>
                      <a:pt x="1855182" y="1144879"/>
                    </a:cubicBezTo>
                    <a:cubicBezTo>
                      <a:pt x="1844761" y="1155300"/>
                      <a:pt x="1830628" y="1161154"/>
                      <a:pt x="1815891" y="1161154"/>
                    </a:cubicBezTo>
                    <a:lnTo>
                      <a:pt x="55566" y="1161154"/>
                    </a:lnTo>
                    <a:cubicBezTo>
                      <a:pt x="40829" y="1161154"/>
                      <a:pt x="26696" y="1155300"/>
                      <a:pt x="16275" y="1144879"/>
                    </a:cubicBezTo>
                    <a:cubicBezTo>
                      <a:pt x="5854" y="1134458"/>
                      <a:pt x="0" y="1120325"/>
                      <a:pt x="0" y="1105587"/>
                    </a:cubicBezTo>
                    <a:lnTo>
                      <a:pt x="0" y="55566"/>
                    </a:lnTo>
                    <a:cubicBezTo>
                      <a:pt x="0" y="40829"/>
                      <a:pt x="5854" y="26696"/>
                      <a:pt x="16275" y="16275"/>
                    </a:cubicBezTo>
                    <a:cubicBezTo>
                      <a:pt x="26696" y="5854"/>
                      <a:pt x="40829" y="0"/>
                      <a:pt x="55566" y="0"/>
                    </a:cubicBezTo>
                    <a:close/>
                  </a:path>
                </a:pathLst>
              </a:custGeom>
              <a:solidFill>
                <a:srgbClr val="373435"/>
              </a:solidFill>
            </p:spPr>
          </p:sp>
          <p:sp>
            <p:nvSpPr>
              <p:cNvPr name="TextBox 19" id="19"/>
              <p:cNvSpPr txBox="true"/>
              <p:nvPr/>
            </p:nvSpPr>
            <p:spPr>
              <a:xfrm>
                <a:off x="0" y="-66675"/>
                <a:ext cx="1871457" cy="1227829"/>
              </a:xfrm>
              <a:prstGeom prst="rect">
                <a:avLst/>
              </a:prstGeom>
            </p:spPr>
            <p:txBody>
              <a:bodyPr anchor="ctr" rtlCol="false" tIns="50800" lIns="50800" bIns="50800" rIns="50800"/>
              <a:lstStyle/>
              <a:p>
                <a:pPr algn="ctr">
                  <a:lnSpc>
                    <a:spcPts val="3640"/>
                  </a:lnSpc>
                </a:pPr>
              </a:p>
            </p:txBody>
          </p:sp>
        </p:grpSp>
      </p:grpSp>
      <p:sp>
        <p:nvSpPr>
          <p:cNvPr name="TextBox 20" id="20"/>
          <p:cNvSpPr txBox="true"/>
          <p:nvPr/>
        </p:nvSpPr>
        <p:spPr>
          <a:xfrm rot="0">
            <a:off x="10629533" y="4824956"/>
            <a:ext cx="4733593" cy="537845"/>
          </a:xfrm>
          <a:prstGeom prst="rect">
            <a:avLst/>
          </a:prstGeom>
        </p:spPr>
        <p:txBody>
          <a:bodyPr anchor="t" rtlCol="false" tIns="0" lIns="0" bIns="0" rIns="0">
            <a:spAutoFit/>
          </a:bodyPr>
          <a:lstStyle/>
          <a:p>
            <a:pPr algn="l">
              <a:lnSpc>
                <a:spcPts val="4480"/>
              </a:lnSpc>
              <a:spcBef>
                <a:spcPct val="0"/>
              </a:spcBef>
            </a:pPr>
            <a:r>
              <a:rPr lang="en-US" b="true" sz="3200" i="true">
                <a:solidFill>
                  <a:srgbClr val="FBF9F1"/>
                </a:solidFill>
                <a:latin typeface="Open Sans Bold Italics"/>
                <a:ea typeface="Open Sans Bold Italics"/>
                <a:cs typeface="Open Sans Bold Italics"/>
                <a:sym typeface="Open Sans Bold Italics"/>
              </a:rPr>
              <a:t>The</a:t>
            </a:r>
            <a:r>
              <a:rPr lang="en-US" b="true" sz="3200" i="true">
                <a:solidFill>
                  <a:srgbClr val="FE6E04"/>
                </a:solidFill>
                <a:latin typeface="Open Sans Bold Italics"/>
                <a:ea typeface="Open Sans Bold Italics"/>
                <a:cs typeface="Open Sans Bold Italics"/>
                <a:sym typeface="Open Sans Bold Italics"/>
              </a:rPr>
              <a:t> WOOF </a:t>
            </a:r>
            <a:r>
              <a:rPr lang="en-US" b="true" sz="3200" i="true">
                <a:solidFill>
                  <a:srgbClr val="FBF9F1"/>
                </a:solidFill>
                <a:latin typeface="Open Sans Bold Italics"/>
                <a:ea typeface="Open Sans Bold Italics"/>
                <a:cs typeface="Open Sans Bold Italics"/>
                <a:sym typeface="Open Sans Bold Italics"/>
              </a:rPr>
              <a:t>Fix</a:t>
            </a:r>
          </a:p>
        </p:txBody>
      </p:sp>
      <p:sp>
        <p:nvSpPr>
          <p:cNvPr name="Freeform 21" id="21"/>
          <p:cNvSpPr/>
          <p:nvPr/>
        </p:nvSpPr>
        <p:spPr>
          <a:xfrm flipH="false" flipV="false" rot="0">
            <a:off x="14952640" y="3550188"/>
            <a:ext cx="1256063" cy="1359911"/>
          </a:xfrm>
          <a:custGeom>
            <a:avLst/>
            <a:gdLst/>
            <a:ahLst/>
            <a:cxnLst/>
            <a:rect r="r" b="b" t="t" l="l"/>
            <a:pathLst>
              <a:path h="1359911" w="1256063">
                <a:moveTo>
                  <a:pt x="0" y="0"/>
                </a:moveTo>
                <a:lnTo>
                  <a:pt x="1256064" y="0"/>
                </a:lnTo>
                <a:lnTo>
                  <a:pt x="1256064" y="1359911"/>
                </a:lnTo>
                <a:lnTo>
                  <a:pt x="0" y="135991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760535" y="6404706"/>
            <a:ext cx="4733925" cy="464820"/>
          </a:xfrm>
          <a:prstGeom prst="rect">
            <a:avLst/>
          </a:prstGeom>
        </p:spPr>
        <p:txBody>
          <a:bodyPr anchor="t" rtlCol="false" tIns="0" lIns="0" bIns="0" rIns="0">
            <a:spAutoFit/>
          </a:bodyPr>
          <a:lstStyle/>
          <a:p>
            <a:pPr algn="l">
              <a:lnSpc>
                <a:spcPts val="3779"/>
              </a:lnSpc>
              <a:spcBef>
                <a:spcPct val="0"/>
              </a:spcBef>
            </a:pPr>
            <a:r>
              <a:rPr lang="en-US" b="true" sz="2699">
                <a:solidFill>
                  <a:srgbClr val="FBF9F1"/>
                </a:solidFill>
                <a:latin typeface="Open Sans Bold"/>
                <a:ea typeface="Open Sans Bold"/>
                <a:cs typeface="Open Sans Bold"/>
                <a:sym typeface="Open Sans Bold"/>
              </a:rPr>
              <a:t>Normal Users (B2C)</a:t>
            </a:r>
          </a:p>
        </p:txBody>
      </p:sp>
      <p:sp>
        <p:nvSpPr>
          <p:cNvPr name="TextBox 23" id="23"/>
          <p:cNvSpPr txBox="true"/>
          <p:nvPr/>
        </p:nvSpPr>
        <p:spPr>
          <a:xfrm rot="0">
            <a:off x="760535" y="7025791"/>
            <a:ext cx="4733925" cy="73723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Protection for personal savings and identity.</a:t>
            </a:r>
          </a:p>
        </p:txBody>
      </p:sp>
      <p:sp>
        <p:nvSpPr>
          <p:cNvPr name="TextBox 24" id="24"/>
          <p:cNvSpPr txBox="true"/>
          <p:nvPr/>
        </p:nvSpPr>
        <p:spPr>
          <a:xfrm rot="0">
            <a:off x="5544567" y="6404706"/>
            <a:ext cx="4733925" cy="464820"/>
          </a:xfrm>
          <a:prstGeom prst="rect">
            <a:avLst/>
          </a:prstGeom>
        </p:spPr>
        <p:txBody>
          <a:bodyPr anchor="t" rtlCol="false" tIns="0" lIns="0" bIns="0" rIns="0">
            <a:spAutoFit/>
          </a:bodyPr>
          <a:lstStyle/>
          <a:p>
            <a:pPr algn="l">
              <a:lnSpc>
                <a:spcPts val="3779"/>
              </a:lnSpc>
              <a:spcBef>
                <a:spcPct val="0"/>
              </a:spcBef>
            </a:pPr>
            <a:r>
              <a:rPr lang="en-US" b="true" sz="2699">
                <a:solidFill>
                  <a:srgbClr val="FBF9F1"/>
                </a:solidFill>
                <a:latin typeface="Open Sans Bold"/>
                <a:ea typeface="Open Sans Bold"/>
                <a:cs typeface="Open Sans Bold"/>
                <a:sym typeface="Open Sans Bold"/>
              </a:rPr>
              <a:t>Small Businesses (B2B)</a:t>
            </a:r>
          </a:p>
        </p:txBody>
      </p:sp>
      <p:sp>
        <p:nvSpPr>
          <p:cNvPr name="TextBox 25" id="25"/>
          <p:cNvSpPr txBox="true"/>
          <p:nvPr/>
        </p:nvSpPr>
        <p:spPr>
          <a:xfrm rot="0">
            <a:off x="5544567" y="7025791"/>
            <a:ext cx="4733925" cy="73723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SaaS model for secure internal transactions. </a:t>
            </a:r>
          </a:p>
        </p:txBody>
      </p:sp>
      <p:sp>
        <p:nvSpPr>
          <p:cNvPr name="TextBox 26" id="26"/>
          <p:cNvSpPr txBox="true"/>
          <p:nvPr/>
        </p:nvSpPr>
        <p:spPr>
          <a:xfrm rot="0">
            <a:off x="10326117" y="5985606"/>
            <a:ext cx="6496879" cy="3180047"/>
          </a:xfrm>
          <a:prstGeom prst="rect">
            <a:avLst/>
          </a:prstGeom>
        </p:spPr>
        <p:txBody>
          <a:bodyPr anchor="t" rtlCol="false" tIns="0" lIns="0" bIns="0" rIns="0">
            <a:spAutoFit/>
          </a:bodyPr>
          <a:lstStyle/>
          <a:p>
            <a:pPr algn="ctr">
              <a:lnSpc>
                <a:spcPts val="4271"/>
              </a:lnSpc>
            </a:pPr>
            <a:r>
              <a:rPr lang="en-US" sz="3051">
                <a:solidFill>
                  <a:srgbClr val="FFFFFF"/>
                </a:solidFill>
                <a:latin typeface="Lato"/>
                <a:ea typeface="Lato"/>
                <a:cs typeface="Lato"/>
                <a:sym typeface="Lato"/>
              </a:rPr>
              <a:t>Paradigm Shifting </a:t>
            </a:r>
          </a:p>
          <a:p>
            <a:pPr algn="ctr">
              <a:lnSpc>
                <a:spcPts val="4271"/>
              </a:lnSpc>
            </a:pPr>
          </a:p>
          <a:p>
            <a:pPr algn="ctr">
              <a:lnSpc>
                <a:spcPts val="4271"/>
              </a:lnSpc>
            </a:pPr>
            <a:r>
              <a:rPr lang="en-US" sz="3051">
                <a:solidFill>
                  <a:srgbClr val="FF0F00"/>
                </a:solidFill>
                <a:latin typeface="Poppins"/>
                <a:ea typeface="Poppins"/>
                <a:cs typeface="Poppins"/>
                <a:sym typeface="Poppins"/>
              </a:rPr>
              <a:t>Reactive Reporting -&gt; </a:t>
            </a:r>
          </a:p>
          <a:p>
            <a:pPr algn="ctr">
              <a:lnSpc>
                <a:spcPts val="4271"/>
              </a:lnSpc>
            </a:pPr>
            <a:r>
              <a:rPr lang="en-US" sz="3051">
                <a:solidFill>
                  <a:srgbClr val="FF0F00"/>
                </a:solidFill>
                <a:latin typeface="Poppins"/>
                <a:ea typeface="Poppins"/>
                <a:cs typeface="Poppins"/>
                <a:sym typeface="Poppins"/>
              </a:rPr>
              <a:t>Proactive Defense</a:t>
            </a:r>
          </a:p>
          <a:p>
            <a:pPr algn="ctr">
              <a:lnSpc>
                <a:spcPts val="4271"/>
              </a:lnSpc>
            </a:pPr>
          </a:p>
          <a:p>
            <a:pPr algn="ctr">
              <a:lnSpc>
                <a:spcPts val="4271"/>
              </a:lnSpc>
              <a:spcBef>
                <a:spcPct val="0"/>
              </a:spcBef>
            </a:pP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8355821">
            <a:off x="-3819711" y="-676055"/>
            <a:ext cx="9940582" cy="10671659"/>
          </a:xfrm>
          <a:custGeom>
            <a:avLst/>
            <a:gdLst/>
            <a:ahLst/>
            <a:cxnLst/>
            <a:rect r="r" b="b" t="t" l="l"/>
            <a:pathLst>
              <a:path h="10671659" w="9940582">
                <a:moveTo>
                  <a:pt x="9940582" y="10671659"/>
                </a:moveTo>
                <a:lnTo>
                  <a:pt x="0" y="10671659"/>
                </a:lnTo>
                <a:lnTo>
                  <a:pt x="0" y="0"/>
                </a:lnTo>
                <a:lnTo>
                  <a:pt x="9940582" y="0"/>
                </a:lnTo>
                <a:lnTo>
                  <a:pt x="9940582" y="10671659"/>
                </a:lnTo>
                <a:close/>
              </a:path>
            </a:pathLst>
          </a:custGeom>
          <a:blipFill>
            <a:blip r:embed="rId2"/>
            <a:stretch>
              <a:fillRect l="-54" t="0" r="-54" b="0"/>
            </a:stretch>
          </a:blipFill>
        </p:spPr>
      </p:sp>
      <p:grpSp>
        <p:nvGrpSpPr>
          <p:cNvPr name="Group 3" id="3"/>
          <p:cNvGrpSpPr/>
          <p:nvPr/>
        </p:nvGrpSpPr>
        <p:grpSpPr>
          <a:xfrm rot="0">
            <a:off x="-335599" y="3190897"/>
            <a:ext cx="18288000" cy="5481858"/>
            <a:chOff x="0" y="0"/>
            <a:chExt cx="4816631" cy="1443795"/>
          </a:xfrm>
        </p:grpSpPr>
        <p:sp>
          <p:nvSpPr>
            <p:cNvPr name="Freeform 4" id="4"/>
            <p:cNvSpPr/>
            <p:nvPr/>
          </p:nvSpPr>
          <p:spPr>
            <a:xfrm flipH="false" flipV="false" rot="0">
              <a:off x="0" y="0"/>
              <a:ext cx="4816631" cy="1443795"/>
            </a:xfrm>
            <a:custGeom>
              <a:avLst/>
              <a:gdLst/>
              <a:ahLst/>
              <a:cxnLst/>
              <a:rect r="r" b="b" t="t" l="l"/>
              <a:pathLst>
                <a:path h="1443795" w="4816631">
                  <a:moveTo>
                    <a:pt x="4816631" y="0"/>
                  </a:moveTo>
                  <a:lnTo>
                    <a:pt x="4816631" y="1443795"/>
                  </a:lnTo>
                  <a:lnTo>
                    <a:pt x="0" y="1443795"/>
                  </a:lnTo>
                  <a:lnTo>
                    <a:pt x="0" y="0"/>
                  </a:lnTo>
                  <a:close/>
                </a:path>
              </a:pathLst>
            </a:custGeom>
            <a:solidFill>
              <a:srgbClr val="000000">
                <a:alpha val="81961"/>
              </a:srgbClr>
            </a:solidFill>
          </p:spPr>
        </p:sp>
        <p:sp>
          <p:nvSpPr>
            <p:cNvPr name="TextBox 5" id="5"/>
            <p:cNvSpPr txBox="true"/>
            <p:nvPr/>
          </p:nvSpPr>
          <p:spPr>
            <a:xfrm>
              <a:off x="0" y="-66675"/>
              <a:ext cx="4816631" cy="1510470"/>
            </a:xfrm>
            <a:prstGeom prst="rect">
              <a:avLst/>
            </a:prstGeom>
          </p:spPr>
          <p:txBody>
            <a:bodyPr anchor="ctr" rtlCol="false" tIns="50800" lIns="50800" bIns="50800" rIns="50800"/>
            <a:lstStyle/>
            <a:p>
              <a:pPr algn="ctr">
                <a:lnSpc>
                  <a:spcPts val="3640"/>
                </a:lnSpc>
              </a:pPr>
            </a:p>
          </p:txBody>
        </p:sp>
      </p:grpSp>
      <p:sp>
        <p:nvSpPr>
          <p:cNvPr name="TextBox 6" id="6"/>
          <p:cNvSpPr txBox="true"/>
          <p:nvPr/>
        </p:nvSpPr>
        <p:spPr>
          <a:xfrm rot="0">
            <a:off x="6414547" y="896639"/>
            <a:ext cx="10844753" cy="1454150"/>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COMPETITIVE </a:t>
            </a:r>
            <a:r>
              <a:rPr lang="en-US" b="true" sz="5000">
                <a:solidFill>
                  <a:srgbClr val="FE6E04"/>
                </a:solidFill>
                <a:latin typeface="Poppins Bold"/>
                <a:ea typeface="Poppins Bold"/>
                <a:cs typeface="Poppins Bold"/>
                <a:sym typeface="Poppins Bold"/>
              </a:rPr>
              <a:t>FEATURE ANALYSIS</a:t>
            </a:r>
          </a:p>
          <a:p>
            <a:pPr algn="ctr">
              <a:lnSpc>
                <a:spcPts val="5500"/>
              </a:lnSpc>
            </a:pPr>
          </a:p>
        </p:txBody>
      </p:sp>
      <p:sp>
        <p:nvSpPr>
          <p:cNvPr name="AutoShape 7" id="7"/>
          <p:cNvSpPr/>
          <p:nvPr/>
        </p:nvSpPr>
        <p:spPr>
          <a:xfrm flipV="true">
            <a:off x="17259300" y="771613"/>
            <a:ext cx="0" cy="1052446"/>
          </a:xfrm>
          <a:prstGeom prst="line">
            <a:avLst/>
          </a:prstGeom>
          <a:ln cap="flat" w="104775">
            <a:solidFill>
              <a:srgbClr val="FE6E04"/>
            </a:solidFill>
            <a:prstDash val="solid"/>
            <a:headEnd type="none" len="sm" w="sm"/>
            <a:tailEnd type="none" len="sm" w="sm"/>
          </a:ln>
        </p:spPr>
      </p:sp>
      <p:grpSp>
        <p:nvGrpSpPr>
          <p:cNvPr name="Group 8" id="8"/>
          <p:cNvGrpSpPr/>
          <p:nvPr/>
        </p:nvGrpSpPr>
        <p:grpSpPr>
          <a:xfrm rot="0">
            <a:off x="0" y="2455396"/>
            <a:ext cx="18288000" cy="990306"/>
            <a:chOff x="0" y="0"/>
            <a:chExt cx="24384000" cy="1320408"/>
          </a:xfrm>
        </p:grpSpPr>
        <p:grpSp>
          <p:nvGrpSpPr>
            <p:cNvPr name="Group 9" id="9"/>
            <p:cNvGrpSpPr/>
            <p:nvPr/>
          </p:nvGrpSpPr>
          <p:grpSpPr>
            <a:xfrm rot="0">
              <a:off x="0" y="106035"/>
              <a:ext cx="24384000" cy="1214373"/>
              <a:chOff x="0" y="0"/>
              <a:chExt cx="4816631" cy="239878"/>
            </a:xfrm>
          </p:grpSpPr>
          <p:sp>
            <p:nvSpPr>
              <p:cNvPr name="Freeform 10" id="10"/>
              <p:cNvSpPr/>
              <p:nvPr/>
            </p:nvSpPr>
            <p:spPr>
              <a:xfrm flipH="false" flipV="false" rot="0">
                <a:off x="0" y="0"/>
                <a:ext cx="4816631" cy="239878"/>
              </a:xfrm>
              <a:custGeom>
                <a:avLst/>
                <a:gdLst/>
                <a:ahLst/>
                <a:cxnLst/>
                <a:rect r="r" b="b" t="t" l="l"/>
                <a:pathLst>
                  <a:path h="239878" w="4816631">
                    <a:moveTo>
                      <a:pt x="4816631" y="0"/>
                    </a:moveTo>
                    <a:lnTo>
                      <a:pt x="4816631" y="239878"/>
                    </a:lnTo>
                    <a:lnTo>
                      <a:pt x="0" y="239878"/>
                    </a:lnTo>
                    <a:lnTo>
                      <a:pt x="0" y="0"/>
                    </a:lnTo>
                    <a:close/>
                  </a:path>
                </a:pathLst>
              </a:custGeom>
              <a:solidFill>
                <a:srgbClr val="FE6E04"/>
              </a:solidFill>
            </p:spPr>
          </p:sp>
          <p:sp>
            <p:nvSpPr>
              <p:cNvPr name="TextBox 11" id="11"/>
              <p:cNvSpPr txBox="true"/>
              <p:nvPr/>
            </p:nvSpPr>
            <p:spPr>
              <a:xfrm>
                <a:off x="0" y="-66675"/>
                <a:ext cx="4816631" cy="306553"/>
              </a:xfrm>
              <a:prstGeom prst="rect">
                <a:avLst/>
              </a:prstGeom>
            </p:spPr>
            <p:txBody>
              <a:bodyPr anchor="ctr" rtlCol="false" tIns="50800" lIns="50800" bIns="50800" rIns="50800"/>
              <a:lstStyle/>
              <a:p>
                <a:pPr algn="ctr">
                  <a:lnSpc>
                    <a:spcPts val="3640"/>
                  </a:lnSpc>
                </a:pPr>
              </a:p>
            </p:txBody>
          </p:sp>
        </p:grpSp>
        <p:grpSp>
          <p:nvGrpSpPr>
            <p:cNvPr name="Group 12" id="12"/>
            <p:cNvGrpSpPr/>
            <p:nvPr/>
          </p:nvGrpSpPr>
          <p:grpSpPr>
            <a:xfrm rot="0">
              <a:off x="0" y="0"/>
              <a:ext cx="24384000" cy="1214373"/>
              <a:chOff x="0" y="0"/>
              <a:chExt cx="4816631" cy="239878"/>
            </a:xfrm>
          </p:grpSpPr>
          <p:sp>
            <p:nvSpPr>
              <p:cNvPr name="Freeform 13" id="13"/>
              <p:cNvSpPr/>
              <p:nvPr/>
            </p:nvSpPr>
            <p:spPr>
              <a:xfrm flipH="false" flipV="false" rot="0">
                <a:off x="0" y="0"/>
                <a:ext cx="4816631" cy="239878"/>
              </a:xfrm>
              <a:custGeom>
                <a:avLst/>
                <a:gdLst/>
                <a:ahLst/>
                <a:cxnLst/>
                <a:rect r="r" b="b" t="t" l="l"/>
                <a:pathLst>
                  <a:path h="239878" w="4816631">
                    <a:moveTo>
                      <a:pt x="4816631" y="0"/>
                    </a:moveTo>
                    <a:lnTo>
                      <a:pt x="4816631" y="239878"/>
                    </a:lnTo>
                    <a:lnTo>
                      <a:pt x="0" y="239878"/>
                    </a:lnTo>
                    <a:lnTo>
                      <a:pt x="0" y="0"/>
                    </a:lnTo>
                    <a:close/>
                  </a:path>
                </a:pathLst>
              </a:custGeom>
              <a:solidFill>
                <a:srgbClr val="373435"/>
              </a:solidFill>
            </p:spPr>
          </p:sp>
          <p:sp>
            <p:nvSpPr>
              <p:cNvPr name="TextBox 14" id="14"/>
              <p:cNvSpPr txBox="true"/>
              <p:nvPr/>
            </p:nvSpPr>
            <p:spPr>
              <a:xfrm>
                <a:off x="0" y="-66675"/>
                <a:ext cx="4816631" cy="306553"/>
              </a:xfrm>
              <a:prstGeom prst="rect">
                <a:avLst/>
              </a:prstGeom>
            </p:spPr>
            <p:txBody>
              <a:bodyPr anchor="ctr" rtlCol="false" tIns="50800" lIns="50800" bIns="50800" rIns="50800"/>
              <a:lstStyle/>
              <a:p>
                <a:pPr algn="ctr">
                  <a:lnSpc>
                    <a:spcPts val="3640"/>
                  </a:lnSpc>
                </a:pPr>
              </a:p>
            </p:txBody>
          </p:sp>
        </p:grpSp>
      </p:grpSp>
      <p:sp>
        <p:nvSpPr>
          <p:cNvPr name="TextBox 15" id="15"/>
          <p:cNvSpPr txBox="true"/>
          <p:nvPr/>
        </p:nvSpPr>
        <p:spPr>
          <a:xfrm rot="0">
            <a:off x="518676" y="2624477"/>
            <a:ext cx="1682571" cy="566420"/>
          </a:xfrm>
          <a:prstGeom prst="rect">
            <a:avLst/>
          </a:prstGeom>
        </p:spPr>
        <p:txBody>
          <a:bodyPr anchor="t" rtlCol="false" tIns="0" lIns="0" bIns="0" rIns="0">
            <a:spAutoFit/>
          </a:bodyPr>
          <a:lstStyle/>
          <a:p>
            <a:pPr algn="l">
              <a:lnSpc>
                <a:spcPts val="4480"/>
              </a:lnSpc>
              <a:spcBef>
                <a:spcPct val="0"/>
              </a:spcBef>
            </a:pPr>
            <a:r>
              <a:rPr lang="en-US" b="true" sz="3200">
                <a:solidFill>
                  <a:srgbClr val="FBF9F1"/>
                </a:solidFill>
                <a:latin typeface="Poppins Bold"/>
                <a:ea typeface="Poppins Bold"/>
                <a:cs typeface="Poppins Bold"/>
                <a:sym typeface="Poppins Bold"/>
              </a:rPr>
              <a:t>Feature</a:t>
            </a:r>
          </a:p>
        </p:txBody>
      </p:sp>
      <p:sp>
        <p:nvSpPr>
          <p:cNvPr name="TextBox 16" id="16"/>
          <p:cNvSpPr txBox="true"/>
          <p:nvPr/>
        </p:nvSpPr>
        <p:spPr>
          <a:xfrm rot="0">
            <a:off x="9744198" y="2624477"/>
            <a:ext cx="2950289" cy="566420"/>
          </a:xfrm>
          <a:prstGeom prst="rect">
            <a:avLst/>
          </a:prstGeom>
        </p:spPr>
        <p:txBody>
          <a:bodyPr anchor="t" rtlCol="false" tIns="0" lIns="0" bIns="0" rIns="0">
            <a:spAutoFit/>
          </a:bodyPr>
          <a:lstStyle/>
          <a:p>
            <a:pPr algn="l">
              <a:lnSpc>
                <a:spcPts val="4480"/>
              </a:lnSpc>
              <a:spcBef>
                <a:spcPct val="0"/>
              </a:spcBef>
            </a:pPr>
            <a:r>
              <a:rPr lang="en-US" b="true" sz="3200">
                <a:solidFill>
                  <a:srgbClr val="FBF9F1"/>
                </a:solidFill>
                <a:latin typeface="Poppins Bold"/>
                <a:ea typeface="Poppins Bold"/>
                <a:cs typeface="Poppins Bold"/>
                <a:sym typeface="Poppins Bold"/>
              </a:rPr>
              <a:t>Truecaller</a:t>
            </a:r>
          </a:p>
        </p:txBody>
      </p:sp>
      <p:sp>
        <p:nvSpPr>
          <p:cNvPr name="TextBox 17" id="17"/>
          <p:cNvSpPr txBox="true"/>
          <p:nvPr/>
        </p:nvSpPr>
        <p:spPr>
          <a:xfrm rot="0">
            <a:off x="5172882" y="2624477"/>
            <a:ext cx="1682571" cy="566420"/>
          </a:xfrm>
          <a:prstGeom prst="rect">
            <a:avLst/>
          </a:prstGeom>
        </p:spPr>
        <p:txBody>
          <a:bodyPr anchor="t" rtlCol="false" tIns="0" lIns="0" bIns="0" rIns="0">
            <a:spAutoFit/>
          </a:bodyPr>
          <a:lstStyle/>
          <a:p>
            <a:pPr algn="l">
              <a:lnSpc>
                <a:spcPts val="4480"/>
              </a:lnSpc>
              <a:spcBef>
                <a:spcPct val="0"/>
              </a:spcBef>
            </a:pPr>
            <a:r>
              <a:rPr lang="en-US" b="true" sz="3200">
                <a:solidFill>
                  <a:srgbClr val="FE6E04"/>
                </a:solidFill>
                <a:latin typeface="Poppins Bold"/>
                <a:ea typeface="Poppins Bold"/>
                <a:cs typeface="Poppins Bold"/>
                <a:sym typeface="Poppins Bold"/>
              </a:rPr>
              <a:t>WOOF</a:t>
            </a:r>
          </a:p>
        </p:txBody>
      </p:sp>
      <p:sp>
        <p:nvSpPr>
          <p:cNvPr name="TextBox 18" id="18"/>
          <p:cNvSpPr txBox="true"/>
          <p:nvPr/>
        </p:nvSpPr>
        <p:spPr>
          <a:xfrm rot="0">
            <a:off x="518676" y="3826203"/>
            <a:ext cx="1919139" cy="3492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Lato"/>
                <a:ea typeface="Lato"/>
                <a:cs typeface="Lato"/>
                <a:sym typeface="Lato"/>
              </a:rPr>
              <a:t>Detection Timing</a:t>
            </a:r>
          </a:p>
        </p:txBody>
      </p:sp>
      <p:sp>
        <p:nvSpPr>
          <p:cNvPr name="TextBox 19" id="19"/>
          <p:cNvSpPr txBox="true"/>
          <p:nvPr/>
        </p:nvSpPr>
        <p:spPr>
          <a:xfrm rot="0">
            <a:off x="518676" y="4852670"/>
            <a:ext cx="5507996" cy="3492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Lato"/>
                <a:ea typeface="Lato"/>
                <a:cs typeface="Lato"/>
                <a:sym typeface="Lato"/>
              </a:rPr>
              <a:t>AI Content Scan (Intent)</a:t>
            </a:r>
          </a:p>
        </p:txBody>
      </p:sp>
      <p:sp>
        <p:nvSpPr>
          <p:cNvPr name="TextBox 20" id="20"/>
          <p:cNvSpPr txBox="true"/>
          <p:nvPr/>
        </p:nvSpPr>
        <p:spPr>
          <a:xfrm rot="0">
            <a:off x="518676" y="5967730"/>
            <a:ext cx="5507996" cy="3492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Lato"/>
                <a:ea typeface="Lato"/>
                <a:cs typeface="Lato"/>
                <a:sym typeface="Lato"/>
              </a:rPr>
              <a:t>M</a:t>
            </a:r>
            <a:r>
              <a:rPr lang="en-US" sz="2000">
                <a:solidFill>
                  <a:srgbClr val="FFFFFF"/>
                </a:solidFill>
                <a:latin typeface="Lato"/>
                <a:ea typeface="Lato"/>
                <a:cs typeface="Lato"/>
                <a:sym typeface="Lato"/>
              </a:rPr>
              <a:t>essage/SMS Scanning</a:t>
            </a:r>
          </a:p>
        </p:txBody>
      </p:sp>
      <p:sp>
        <p:nvSpPr>
          <p:cNvPr name="TextBox 21" id="21"/>
          <p:cNvSpPr txBox="true"/>
          <p:nvPr/>
        </p:nvSpPr>
        <p:spPr>
          <a:xfrm rot="0">
            <a:off x="518676" y="7179121"/>
            <a:ext cx="5507996" cy="3492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Lato"/>
                <a:ea typeface="Lato"/>
                <a:cs typeface="Lato"/>
                <a:sym typeface="Lato"/>
              </a:rPr>
              <a:t>D</a:t>
            </a:r>
            <a:r>
              <a:rPr lang="en-US" sz="2000">
                <a:solidFill>
                  <a:srgbClr val="FFFFFF"/>
                </a:solidFill>
                <a:latin typeface="Lato"/>
                <a:ea typeface="Lato"/>
                <a:cs typeface="Lato"/>
                <a:sym typeface="Lato"/>
              </a:rPr>
              <a:t>ata Source</a:t>
            </a:r>
          </a:p>
        </p:txBody>
      </p:sp>
      <p:sp>
        <p:nvSpPr>
          <p:cNvPr name="TextBox 22" id="22"/>
          <p:cNvSpPr txBox="true"/>
          <p:nvPr/>
        </p:nvSpPr>
        <p:spPr>
          <a:xfrm rot="0">
            <a:off x="4986667" y="3826203"/>
            <a:ext cx="2850952" cy="349250"/>
          </a:xfrm>
          <a:prstGeom prst="rect">
            <a:avLst/>
          </a:prstGeom>
        </p:spPr>
        <p:txBody>
          <a:bodyPr anchor="t" rtlCol="false" tIns="0" lIns="0" bIns="0" rIns="0">
            <a:spAutoFit/>
          </a:bodyPr>
          <a:lstStyle/>
          <a:p>
            <a:pPr algn="l">
              <a:lnSpc>
                <a:spcPts val="2800"/>
              </a:lnSpc>
              <a:spcBef>
                <a:spcPct val="0"/>
              </a:spcBef>
            </a:pPr>
            <a:r>
              <a:rPr lang="en-US" b="true" sz="2000">
                <a:solidFill>
                  <a:srgbClr val="00BF63"/>
                </a:solidFill>
                <a:latin typeface="Open Sans Bold"/>
                <a:ea typeface="Open Sans Bold"/>
                <a:cs typeface="Open Sans Bold"/>
                <a:sym typeface="Open Sans Bold"/>
              </a:rPr>
              <a:t> ✔ R</a:t>
            </a:r>
            <a:r>
              <a:rPr lang="en-US" b="true" sz="2000">
                <a:solidFill>
                  <a:srgbClr val="00BF63"/>
                </a:solidFill>
                <a:latin typeface="Open Sans Bold"/>
                <a:ea typeface="Open Sans Bold"/>
                <a:cs typeface="Open Sans Bold"/>
                <a:sym typeface="Open Sans Bold"/>
              </a:rPr>
              <a:t>eal-Time (Content)</a:t>
            </a:r>
          </a:p>
        </p:txBody>
      </p:sp>
      <p:sp>
        <p:nvSpPr>
          <p:cNvPr name="TextBox 23" id="23"/>
          <p:cNvSpPr txBox="true"/>
          <p:nvPr/>
        </p:nvSpPr>
        <p:spPr>
          <a:xfrm rot="0">
            <a:off x="4963623" y="4882422"/>
            <a:ext cx="1739801" cy="349250"/>
          </a:xfrm>
          <a:prstGeom prst="rect">
            <a:avLst/>
          </a:prstGeom>
        </p:spPr>
        <p:txBody>
          <a:bodyPr anchor="t" rtlCol="false" tIns="0" lIns="0" bIns="0" rIns="0">
            <a:spAutoFit/>
          </a:bodyPr>
          <a:lstStyle/>
          <a:p>
            <a:pPr algn="l">
              <a:lnSpc>
                <a:spcPts val="2800"/>
              </a:lnSpc>
              <a:spcBef>
                <a:spcPct val="0"/>
              </a:spcBef>
            </a:pPr>
            <a:r>
              <a:rPr lang="en-US" b="true" sz="2000">
                <a:solidFill>
                  <a:srgbClr val="00BF63"/>
                </a:solidFill>
                <a:latin typeface="Open Sans Bold"/>
                <a:ea typeface="Open Sans Bold"/>
                <a:cs typeface="Open Sans Bold"/>
                <a:sym typeface="Open Sans Bold"/>
              </a:rPr>
              <a:t> ✔ Jam AI LLM</a:t>
            </a:r>
          </a:p>
        </p:txBody>
      </p:sp>
      <p:sp>
        <p:nvSpPr>
          <p:cNvPr name="TextBox 24" id="24"/>
          <p:cNvSpPr txBox="true"/>
          <p:nvPr/>
        </p:nvSpPr>
        <p:spPr>
          <a:xfrm rot="0">
            <a:off x="4963623" y="6058346"/>
            <a:ext cx="2209056" cy="349250"/>
          </a:xfrm>
          <a:prstGeom prst="rect">
            <a:avLst/>
          </a:prstGeom>
        </p:spPr>
        <p:txBody>
          <a:bodyPr anchor="t" rtlCol="false" tIns="0" lIns="0" bIns="0" rIns="0">
            <a:spAutoFit/>
          </a:bodyPr>
          <a:lstStyle/>
          <a:p>
            <a:pPr algn="l">
              <a:lnSpc>
                <a:spcPts val="2800"/>
              </a:lnSpc>
              <a:spcBef>
                <a:spcPct val="0"/>
              </a:spcBef>
            </a:pPr>
            <a:r>
              <a:rPr lang="en-US" b="true" sz="2000">
                <a:solidFill>
                  <a:srgbClr val="00BF63"/>
                </a:solidFill>
                <a:latin typeface="Open Sans Bold"/>
                <a:ea typeface="Open Sans Bold"/>
                <a:cs typeface="Open Sans Bold"/>
                <a:sym typeface="Open Sans Bold"/>
              </a:rPr>
              <a:t> ✔ Cross Platform</a:t>
            </a:r>
          </a:p>
        </p:txBody>
      </p:sp>
      <p:sp>
        <p:nvSpPr>
          <p:cNvPr name="TextBox 25" id="25"/>
          <p:cNvSpPr txBox="true"/>
          <p:nvPr/>
        </p:nvSpPr>
        <p:spPr>
          <a:xfrm rot="0">
            <a:off x="4939042" y="7223889"/>
            <a:ext cx="4721085" cy="349250"/>
          </a:xfrm>
          <a:prstGeom prst="rect">
            <a:avLst/>
          </a:prstGeom>
        </p:spPr>
        <p:txBody>
          <a:bodyPr anchor="t" rtlCol="false" tIns="0" lIns="0" bIns="0" rIns="0">
            <a:spAutoFit/>
          </a:bodyPr>
          <a:lstStyle/>
          <a:p>
            <a:pPr algn="l">
              <a:lnSpc>
                <a:spcPts val="2800"/>
              </a:lnSpc>
              <a:spcBef>
                <a:spcPct val="0"/>
              </a:spcBef>
            </a:pPr>
            <a:r>
              <a:rPr lang="en-US" b="true" sz="2000">
                <a:solidFill>
                  <a:srgbClr val="00BF63"/>
                </a:solidFill>
                <a:latin typeface="Open Sans Bold"/>
                <a:ea typeface="Open Sans Bold"/>
                <a:cs typeface="Open Sans Bold"/>
                <a:sym typeface="Open Sans Bold"/>
              </a:rPr>
              <a:t> ✔ Proprietary LLM &amp; Custom Data</a:t>
            </a:r>
          </a:p>
        </p:txBody>
      </p:sp>
      <p:sp>
        <p:nvSpPr>
          <p:cNvPr name="TextBox 26" id="26"/>
          <p:cNvSpPr txBox="true"/>
          <p:nvPr/>
        </p:nvSpPr>
        <p:spPr>
          <a:xfrm rot="0">
            <a:off x="9771066" y="3769553"/>
            <a:ext cx="2609731" cy="372745"/>
          </a:xfrm>
          <a:prstGeom prst="rect">
            <a:avLst/>
          </a:prstGeom>
        </p:spPr>
        <p:txBody>
          <a:bodyPr anchor="t" rtlCol="false" tIns="0" lIns="0" bIns="0" rIns="0">
            <a:spAutoFit/>
          </a:bodyPr>
          <a:lstStyle/>
          <a:p>
            <a:pPr algn="l">
              <a:lnSpc>
                <a:spcPts val="3079"/>
              </a:lnSpc>
              <a:spcBef>
                <a:spcPct val="0"/>
              </a:spcBef>
            </a:pPr>
            <a:r>
              <a:rPr lang="en-US" b="true" sz="2199">
                <a:solidFill>
                  <a:srgbClr val="FF0F00"/>
                </a:solidFill>
                <a:latin typeface="Open Sans Bold"/>
                <a:ea typeface="Open Sans Bold"/>
                <a:cs typeface="Open Sans Bold"/>
                <a:sym typeface="Open Sans Bold"/>
              </a:rPr>
              <a:t>✘ </a:t>
            </a:r>
            <a:r>
              <a:rPr lang="en-US" b="true" sz="2199">
                <a:solidFill>
                  <a:srgbClr val="D9D9D9"/>
                </a:solidFill>
                <a:latin typeface="Open Sans Bold"/>
                <a:ea typeface="Open Sans Bold"/>
                <a:cs typeface="Open Sans Bold"/>
                <a:sym typeface="Open Sans Bold"/>
              </a:rPr>
              <a:t>Pr</a:t>
            </a:r>
            <a:r>
              <a:rPr lang="en-US" b="true" sz="2199">
                <a:solidFill>
                  <a:srgbClr val="D9D9D9"/>
                </a:solidFill>
                <a:latin typeface="Open Sans Bold"/>
                <a:ea typeface="Open Sans Bold"/>
                <a:cs typeface="Open Sans Bold"/>
                <a:sym typeface="Open Sans Bold"/>
              </a:rPr>
              <a:t>e-Call (ID only)</a:t>
            </a:r>
          </a:p>
        </p:txBody>
      </p:sp>
      <p:sp>
        <p:nvSpPr>
          <p:cNvPr name="TextBox 27" id="27"/>
          <p:cNvSpPr txBox="true"/>
          <p:nvPr/>
        </p:nvSpPr>
        <p:spPr>
          <a:xfrm rot="0">
            <a:off x="9771066" y="4875437"/>
            <a:ext cx="701129" cy="372745"/>
          </a:xfrm>
          <a:prstGeom prst="rect">
            <a:avLst/>
          </a:prstGeom>
        </p:spPr>
        <p:txBody>
          <a:bodyPr anchor="t" rtlCol="false" tIns="0" lIns="0" bIns="0" rIns="0">
            <a:spAutoFit/>
          </a:bodyPr>
          <a:lstStyle/>
          <a:p>
            <a:pPr algn="l">
              <a:lnSpc>
                <a:spcPts val="3079"/>
              </a:lnSpc>
              <a:spcBef>
                <a:spcPct val="0"/>
              </a:spcBef>
            </a:pPr>
            <a:r>
              <a:rPr lang="en-US" b="true" sz="2199">
                <a:solidFill>
                  <a:srgbClr val="FF0F00"/>
                </a:solidFill>
                <a:latin typeface="Open Sans Bold"/>
                <a:ea typeface="Open Sans Bold"/>
                <a:cs typeface="Open Sans Bold"/>
                <a:sym typeface="Open Sans Bold"/>
              </a:rPr>
              <a:t>✘ </a:t>
            </a:r>
            <a:r>
              <a:rPr lang="en-US" b="true" sz="2199">
                <a:solidFill>
                  <a:srgbClr val="D9D9D9"/>
                </a:solidFill>
                <a:latin typeface="Open Sans Bold"/>
                <a:ea typeface="Open Sans Bold"/>
                <a:cs typeface="Open Sans Bold"/>
                <a:sym typeface="Open Sans Bold"/>
              </a:rPr>
              <a:t>No</a:t>
            </a:r>
          </a:p>
        </p:txBody>
      </p:sp>
      <p:sp>
        <p:nvSpPr>
          <p:cNvPr name="TextBox 28" id="28"/>
          <p:cNvSpPr txBox="true"/>
          <p:nvPr/>
        </p:nvSpPr>
        <p:spPr>
          <a:xfrm rot="0">
            <a:off x="9771066" y="5955572"/>
            <a:ext cx="1366599" cy="372745"/>
          </a:xfrm>
          <a:prstGeom prst="rect">
            <a:avLst/>
          </a:prstGeom>
        </p:spPr>
        <p:txBody>
          <a:bodyPr anchor="t" rtlCol="false" tIns="0" lIns="0" bIns="0" rIns="0">
            <a:spAutoFit/>
          </a:bodyPr>
          <a:lstStyle/>
          <a:p>
            <a:pPr algn="l">
              <a:lnSpc>
                <a:spcPts val="3079"/>
              </a:lnSpc>
              <a:spcBef>
                <a:spcPct val="0"/>
              </a:spcBef>
            </a:pPr>
            <a:r>
              <a:rPr lang="en-US" b="true" sz="2199">
                <a:solidFill>
                  <a:srgbClr val="FF0F00"/>
                </a:solidFill>
                <a:latin typeface="Open Sans Bold"/>
                <a:ea typeface="Open Sans Bold"/>
                <a:cs typeface="Open Sans Bold"/>
                <a:sym typeface="Open Sans Bold"/>
              </a:rPr>
              <a:t>✘ </a:t>
            </a:r>
            <a:r>
              <a:rPr lang="en-US" b="true" sz="2199">
                <a:solidFill>
                  <a:srgbClr val="D9D9D9"/>
                </a:solidFill>
                <a:latin typeface="Open Sans Bold"/>
                <a:ea typeface="Open Sans Bold"/>
                <a:cs typeface="Open Sans Bold"/>
                <a:sym typeface="Open Sans Bold"/>
              </a:rPr>
              <a:t>Limited</a:t>
            </a:r>
          </a:p>
        </p:txBody>
      </p:sp>
      <p:sp>
        <p:nvSpPr>
          <p:cNvPr name="TextBox 29" id="29"/>
          <p:cNvSpPr txBox="true"/>
          <p:nvPr/>
        </p:nvSpPr>
        <p:spPr>
          <a:xfrm rot="0">
            <a:off x="9771066" y="7207696"/>
            <a:ext cx="3690045" cy="372745"/>
          </a:xfrm>
          <a:prstGeom prst="rect">
            <a:avLst/>
          </a:prstGeom>
        </p:spPr>
        <p:txBody>
          <a:bodyPr anchor="t" rtlCol="false" tIns="0" lIns="0" bIns="0" rIns="0">
            <a:spAutoFit/>
          </a:bodyPr>
          <a:lstStyle/>
          <a:p>
            <a:pPr algn="l">
              <a:lnSpc>
                <a:spcPts val="3079"/>
              </a:lnSpc>
              <a:spcBef>
                <a:spcPct val="0"/>
              </a:spcBef>
            </a:pPr>
            <a:r>
              <a:rPr lang="en-US" b="true" sz="2199">
                <a:solidFill>
                  <a:srgbClr val="FF0F00"/>
                </a:solidFill>
                <a:latin typeface="Open Sans Bold"/>
                <a:ea typeface="Open Sans Bold"/>
                <a:cs typeface="Open Sans Bold"/>
                <a:sym typeface="Open Sans Bold"/>
              </a:rPr>
              <a:t>✘ </a:t>
            </a:r>
            <a:r>
              <a:rPr lang="en-US" b="true" sz="2199">
                <a:solidFill>
                  <a:srgbClr val="D9D9D9"/>
                </a:solidFill>
                <a:latin typeface="Open Sans Bold"/>
                <a:ea typeface="Open Sans Bold"/>
                <a:cs typeface="Open Sans Bold"/>
                <a:sym typeface="Open Sans Bold"/>
              </a:rPr>
              <a:t>Crowdsourced Database</a:t>
            </a:r>
          </a:p>
        </p:txBody>
      </p:sp>
      <p:sp>
        <p:nvSpPr>
          <p:cNvPr name="AutoShape 30" id="30"/>
          <p:cNvSpPr/>
          <p:nvPr/>
        </p:nvSpPr>
        <p:spPr>
          <a:xfrm>
            <a:off x="0" y="4492154"/>
            <a:ext cx="18288000" cy="0"/>
          </a:xfrm>
          <a:prstGeom prst="line">
            <a:avLst/>
          </a:prstGeom>
          <a:ln cap="flat" w="38100">
            <a:solidFill>
              <a:srgbClr val="FBF9F1">
                <a:alpha val="56863"/>
              </a:srgbClr>
            </a:solidFill>
            <a:prstDash val="solid"/>
            <a:headEnd type="none" len="sm" w="sm"/>
            <a:tailEnd type="none" len="sm" w="sm"/>
          </a:ln>
        </p:spPr>
      </p:sp>
      <p:sp>
        <p:nvSpPr>
          <p:cNvPr name="AutoShape 31" id="31"/>
          <p:cNvSpPr/>
          <p:nvPr/>
        </p:nvSpPr>
        <p:spPr>
          <a:xfrm>
            <a:off x="0" y="5612672"/>
            <a:ext cx="18288000" cy="0"/>
          </a:xfrm>
          <a:prstGeom prst="line">
            <a:avLst/>
          </a:prstGeom>
          <a:ln cap="flat" w="38100">
            <a:solidFill>
              <a:srgbClr val="FBF9F1">
                <a:alpha val="56863"/>
              </a:srgbClr>
            </a:solidFill>
            <a:prstDash val="solid"/>
            <a:headEnd type="none" len="sm" w="sm"/>
            <a:tailEnd type="none" len="sm" w="sm"/>
          </a:ln>
        </p:spPr>
      </p:sp>
      <p:sp>
        <p:nvSpPr>
          <p:cNvPr name="AutoShape 32" id="32"/>
          <p:cNvSpPr/>
          <p:nvPr/>
        </p:nvSpPr>
        <p:spPr>
          <a:xfrm>
            <a:off x="0" y="6788596"/>
            <a:ext cx="18288000" cy="0"/>
          </a:xfrm>
          <a:prstGeom prst="line">
            <a:avLst/>
          </a:prstGeom>
          <a:ln cap="flat" w="38100">
            <a:solidFill>
              <a:srgbClr val="FBF9F1">
                <a:alpha val="56863"/>
              </a:srgbClr>
            </a:solidFill>
            <a:prstDash val="solid"/>
            <a:headEnd type="none" len="sm" w="sm"/>
            <a:tailEnd type="none" len="sm" w="sm"/>
          </a:ln>
        </p:spPr>
      </p:sp>
      <p:sp>
        <p:nvSpPr>
          <p:cNvPr name="AutoShape 33" id="33"/>
          <p:cNvSpPr/>
          <p:nvPr/>
        </p:nvSpPr>
        <p:spPr>
          <a:xfrm>
            <a:off x="0" y="7958584"/>
            <a:ext cx="18288000" cy="0"/>
          </a:xfrm>
          <a:prstGeom prst="line">
            <a:avLst/>
          </a:prstGeom>
          <a:ln cap="flat" w="38100">
            <a:solidFill>
              <a:srgbClr val="FBF9F1">
                <a:alpha val="56863"/>
              </a:srgbClr>
            </a:solidFill>
            <a:prstDash val="solid"/>
            <a:headEnd type="none" len="sm" w="sm"/>
            <a:tailEnd type="none" len="sm" w="sm"/>
          </a:ln>
        </p:spPr>
      </p:sp>
      <p:sp>
        <p:nvSpPr>
          <p:cNvPr name="TextBox 34" id="34"/>
          <p:cNvSpPr txBox="true"/>
          <p:nvPr/>
        </p:nvSpPr>
        <p:spPr>
          <a:xfrm rot="0">
            <a:off x="14139554" y="2624477"/>
            <a:ext cx="2537953" cy="566420"/>
          </a:xfrm>
          <a:prstGeom prst="rect">
            <a:avLst/>
          </a:prstGeom>
        </p:spPr>
        <p:txBody>
          <a:bodyPr anchor="t" rtlCol="false" tIns="0" lIns="0" bIns="0" rIns="0">
            <a:spAutoFit/>
          </a:bodyPr>
          <a:lstStyle/>
          <a:p>
            <a:pPr algn="l">
              <a:lnSpc>
                <a:spcPts val="4480"/>
              </a:lnSpc>
              <a:spcBef>
                <a:spcPct val="0"/>
              </a:spcBef>
            </a:pPr>
            <a:r>
              <a:rPr lang="en-US" b="true" sz="3200">
                <a:solidFill>
                  <a:srgbClr val="FFFFFF"/>
                </a:solidFill>
                <a:latin typeface="Poppins Bold"/>
                <a:ea typeface="Poppins Bold"/>
                <a:cs typeface="Poppins Bold"/>
                <a:sym typeface="Poppins Bold"/>
              </a:rPr>
              <a:t>Whoscall</a:t>
            </a:r>
          </a:p>
        </p:txBody>
      </p:sp>
      <p:sp>
        <p:nvSpPr>
          <p:cNvPr name="TextBox 35" id="35"/>
          <p:cNvSpPr txBox="true"/>
          <p:nvPr/>
        </p:nvSpPr>
        <p:spPr>
          <a:xfrm rot="0">
            <a:off x="14092137" y="3776538"/>
            <a:ext cx="3867745" cy="349250"/>
          </a:xfrm>
          <a:prstGeom prst="rect">
            <a:avLst/>
          </a:prstGeom>
        </p:spPr>
        <p:txBody>
          <a:bodyPr anchor="t" rtlCol="false" tIns="0" lIns="0" bIns="0" rIns="0">
            <a:spAutoFit/>
          </a:bodyPr>
          <a:lstStyle/>
          <a:p>
            <a:pPr algn="l">
              <a:lnSpc>
                <a:spcPts val="2800"/>
              </a:lnSpc>
              <a:spcBef>
                <a:spcPct val="0"/>
              </a:spcBef>
            </a:pPr>
            <a:r>
              <a:rPr lang="en-US" b="true" sz="2000">
                <a:solidFill>
                  <a:srgbClr val="00BF63"/>
                </a:solidFill>
                <a:latin typeface="Open Sans Bold"/>
                <a:ea typeface="Open Sans Bold"/>
                <a:cs typeface="Open Sans Bold"/>
                <a:sym typeface="Open Sans Bold"/>
              </a:rPr>
              <a:t> </a:t>
            </a:r>
            <a:r>
              <a:rPr lang="en-US" b="true" sz="2000">
                <a:solidFill>
                  <a:srgbClr val="F90403"/>
                </a:solidFill>
                <a:latin typeface="Open Sans Bold"/>
                <a:ea typeface="Open Sans Bold"/>
                <a:cs typeface="Open Sans Bold"/>
                <a:sym typeface="Open Sans Bold"/>
              </a:rPr>
              <a:t>✘</a:t>
            </a:r>
            <a:r>
              <a:rPr lang="en-US" b="true" sz="2000">
                <a:solidFill>
                  <a:srgbClr val="00BF63"/>
                </a:solidFill>
                <a:latin typeface="Open Sans Bold"/>
                <a:ea typeface="Open Sans Bold"/>
                <a:cs typeface="Open Sans Bold"/>
                <a:sym typeface="Open Sans Bold"/>
              </a:rPr>
              <a:t> </a:t>
            </a:r>
            <a:r>
              <a:rPr lang="en-US" b="true" sz="2000">
                <a:solidFill>
                  <a:srgbClr val="FFFFFF"/>
                </a:solidFill>
                <a:latin typeface="Open Sans Bold"/>
                <a:ea typeface="Open Sans Bold"/>
                <a:cs typeface="Open Sans Bold"/>
                <a:sym typeface="Open Sans Bold"/>
              </a:rPr>
              <a:t>Pre-call / Real-Time (Hybrid)</a:t>
            </a:r>
          </a:p>
        </p:txBody>
      </p:sp>
      <p:sp>
        <p:nvSpPr>
          <p:cNvPr name="TextBox 36" id="36"/>
          <p:cNvSpPr txBox="true"/>
          <p:nvPr/>
        </p:nvSpPr>
        <p:spPr>
          <a:xfrm rot="0">
            <a:off x="14092137" y="4882422"/>
            <a:ext cx="3840599" cy="349250"/>
          </a:xfrm>
          <a:prstGeom prst="rect">
            <a:avLst/>
          </a:prstGeom>
        </p:spPr>
        <p:txBody>
          <a:bodyPr anchor="t" rtlCol="false" tIns="0" lIns="0" bIns="0" rIns="0">
            <a:spAutoFit/>
          </a:bodyPr>
          <a:lstStyle/>
          <a:p>
            <a:pPr algn="l">
              <a:lnSpc>
                <a:spcPts val="2800"/>
              </a:lnSpc>
              <a:spcBef>
                <a:spcPct val="0"/>
              </a:spcBef>
            </a:pPr>
            <a:r>
              <a:rPr lang="en-US" b="true" sz="2000">
                <a:solidFill>
                  <a:srgbClr val="00BF63"/>
                </a:solidFill>
                <a:latin typeface="Open Sans Bold"/>
                <a:ea typeface="Open Sans Bold"/>
                <a:cs typeface="Open Sans Bold"/>
                <a:sym typeface="Open Sans Bold"/>
              </a:rPr>
              <a:t> </a:t>
            </a:r>
            <a:r>
              <a:rPr lang="en-US" b="true" sz="2000">
                <a:solidFill>
                  <a:srgbClr val="F90403"/>
                </a:solidFill>
                <a:latin typeface="Open Sans Bold"/>
                <a:ea typeface="Open Sans Bold"/>
                <a:cs typeface="Open Sans Bold"/>
                <a:sym typeface="Open Sans Bold"/>
              </a:rPr>
              <a:t>✘</a:t>
            </a:r>
            <a:r>
              <a:rPr lang="en-US" b="true" sz="2000">
                <a:solidFill>
                  <a:srgbClr val="00BF63"/>
                </a:solidFill>
                <a:latin typeface="Open Sans Bold"/>
                <a:ea typeface="Open Sans Bold"/>
                <a:cs typeface="Open Sans Bold"/>
                <a:sym typeface="Open Sans Bold"/>
              </a:rPr>
              <a:t> </a:t>
            </a:r>
            <a:r>
              <a:rPr lang="en-US" b="true" sz="2000">
                <a:solidFill>
                  <a:srgbClr val="FFFFFF"/>
                </a:solidFill>
                <a:latin typeface="Open Sans Bold"/>
                <a:ea typeface="Open Sans Bold"/>
                <a:cs typeface="Open Sans Bold"/>
                <a:sym typeface="Open Sans Bold"/>
              </a:rPr>
              <a:t>Basic Rule-Based Prediction</a:t>
            </a:r>
          </a:p>
        </p:txBody>
      </p:sp>
      <p:sp>
        <p:nvSpPr>
          <p:cNvPr name="TextBox 37" id="37"/>
          <p:cNvSpPr txBox="true"/>
          <p:nvPr/>
        </p:nvSpPr>
        <p:spPr>
          <a:xfrm rot="0">
            <a:off x="14092137" y="5926997"/>
            <a:ext cx="4018259" cy="349250"/>
          </a:xfrm>
          <a:prstGeom prst="rect">
            <a:avLst/>
          </a:prstGeom>
        </p:spPr>
        <p:txBody>
          <a:bodyPr anchor="t" rtlCol="false" tIns="0" lIns="0" bIns="0" rIns="0">
            <a:spAutoFit/>
          </a:bodyPr>
          <a:lstStyle/>
          <a:p>
            <a:pPr algn="l">
              <a:lnSpc>
                <a:spcPts val="2800"/>
              </a:lnSpc>
              <a:spcBef>
                <a:spcPct val="0"/>
              </a:spcBef>
            </a:pPr>
            <a:r>
              <a:rPr lang="en-US" b="true" sz="2000">
                <a:solidFill>
                  <a:srgbClr val="00BF63"/>
                </a:solidFill>
                <a:latin typeface="Open Sans Bold"/>
                <a:ea typeface="Open Sans Bold"/>
                <a:cs typeface="Open Sans Bold"/>
                <a:sym typeface="Open Sans Bold"/>
              </a:rPr>
              <a:t> </a:t>
            </a:r>
            <a:r>
              <a:rPr lang="en-US" b="true" sz="2000">
                <a:solidFill>
                  <a:srgbClr val="F90403"/>
                </a:solidFill>
                <a:latin typeface="Open Sans Bold"/>
                <a:ea typeface="Open Sans Bold"/>
                <a:cs typeface="Open Sans Bold"/>
                <a:sym typeface="Open Sans Bold"/>
              </a:rPr>
              <a:t>✘</a:t>
            </a:r>
            <a:r>
              <a:rPr lang="en-US" b="true" sz="2000">
                <a:solidFill>
                  <a:srgbClr val="00BF63"/>
                </a:solidFill>
                <a:latin typeface="Open Sans Bold"/>
                <a:ea typeface="Open Sans Bold"/>
                <a:cs typeface="Open Sans Bold"/>
                <a:sym typeface="Open Sans Bold"/>
              </a:rPr>
              <a:t> </a:t>
            </a:r>
            <a:r>
              <a:rPr lang="en-US" b="true" sz="2000">
                <a:solidFill>
                  <a:srgbClr val="FFFFFF"/>
                </a:solidFill>
                <a:latin typeface="Open Sans Bold"/>
                <a:ea typeface="Open Sans Bold"/>
                <a:cs typeface="Open Sans Bold"/>
                <a:sym typeface="Open Sans Bold"/>
              </a:rPr>
              <a:t>Limited Link Scan Only</a:t>
            </a:r>
          </a:p>
        </p:txBody>
      </p:sp>
      <p:sp>
        <p:nvSpPr>
          <p:cNvPr name="TextBox 38" id="38"/>
          <p:cNvSpPr txBox="true"/>
          <p:nvPr/>
        </p:nvSpPr>
        <p:spPr>
          <a:xfrm rot="0">
            <a:off x="14139554" y="7198171"/>
            <a:ext cx="4566194" cy="349250"/>
          </a:xfrm>
          <a:prstGeom prst="rect">
            <a:avLst/>
          </a:prstGeom>
        </p:spPr>
        <p:txBody>
          <a:bodyPr anchor="t" rtlCol="false" tIns="0" lIns="0" bIns="0" rIns="0">
            <a:spAutoFit/>
          </a:bodyPr>
          <a:lstStyle/>
          <a:p>
            <a:pPr algn="l">
              <a:lnSpc>
                <a:spcPts val="2800"/>
              </a:lnSpc>
              <a:spcBef>
                <a:spcPct val="0"/>
              </a:spcBef>
            </a:pPr>
            <a:r>
              <a:rPr lang="en-US" b="true" sz="2000">
                <a:solidFill>
                  <a:srgbClr val="F90403"/>
                </a:solidFill>
                <a:latin typeface="Open Sans Bold"/>
                <a:ea typeface="Open Sans Bold"/>
                <a:cs typeface="Open Sans Bold"/>
                <a:sym typeface="Open Sans Bold"/>
              </a:rPr>
              <a:t>✘</a:t>
            </a:r>
            <a:r>
              <a:rPr lang="en-US" b="true" sz="2000">
                <a:solidFill>
                  <a:srgbClr val="00BF63"/>
                </a:solidFill>
                <a:latin typeface="Open Sans Bold"/>
                <a:ea typeface="Open Sans Bold"/>
                <a:cs typeface="Open Sans Bold"/>
                <a:sym typeface="Open Sans Bold"/>
              </a:rPr>
              <a:t> </a:t>
            </a:r>
            <a:r>
              <a:rPr lang="en-US" b="true" sz="2000">
                <a:solidFill>
                  <a:srgbClr val="FFFFFF"/>
                </a:solidFill>
                <a:latin typeface="Open Sans Bold"/>
                <a:ea typeface="Open Sans Bold"/>
                <a:cs typeface="Open Sans Bold"/>
                <a:sym typeface="Open Sans Bold"/>
              </a:rPr>
              <a:t>External Partner Dependent</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037037"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1330206" y="3328464"/>
            <a:ext cx="15929094" cy="6232551"/>
            <a:chOff x="0" y="0"/>
            <a:chExt cx="4195317" cy="1641495"/>
          </a:xfrm>
        </p:grpSpPr>
        <p:sp>
          <p:nvSpPr>
            <p:cNvPr name="Freeform 4" id="4"/>
            <p:cNvSpPr/>
            <p:nvPr/>
          </p:nvSpPr>
          <p:spPr>
            <a:xfrm flipH="false" flipV="false" rot="0">
              <a:off x="0" y="0"/>
              <a:ext cx="4195317" cy="1641495"/>
            </a:xfrm>
            <a:custGeom>
              <a:avLst/>
              <a:gdLst/>
              <a:ahLst/>
              <a:cxnLst/>
              <a:rect r="r" b="b" t="t" l="l"/>
              <a:pathLst>
                <a:path h="1641495" w="4195317">
                  <a:moveTo>
                    <a:pt x="9720" y="0"/>
                  </a:moveTo>
                  <a:lnTo>
                    <a:pt x="4185596" y="0"/>
                  </a:lnTo>
                  <a:cubicBezTo>
                    <a:pt x="4188174" y="0"/>
                    <a:pt x="4190647" y="1024"/>
                    <a:pt x="4192470" y="2847"/>
                  </a:cubicBezTo>
                  <a:cubicBezTo>
                    <a:pt x="4194293" y="4670"/>
                    <a:pt x="4195317" y="7142"/>
                    <a:pt x="4195317" y="9720"/>
                  </a:cubicBezTo>
                  <a:lnTo>
                    <a:pt x="4195317" y="1631774"/>
                  </a:lnTo>
                  <a:cubicBezTo>
                    <a:pt x="4195317" y="1634353"/>
                    <a:pt x="4194293" y="1636825"/>
                    <a:pt x="4192470" y="1638648"/>
                  </a:cubicBezTo>
                  <a:cubicBezTo>
                    <a:pt x="4190647" y="1640471"/>
                    <a:pt x="4188174" y="1641495"/>
                    <a:pt x="4185596" y="1641495"/>
                  </a:cubicBezTo>
                  <a:lnTo>
                    <a:pt x="9720" y="1641495"/>
                  </a:lnTo>
                  <a:cubicBezTo>
                    <a:pt x="7142" y="1641495"/>
                    <a:pt x="4670" y="1640471"/>
                    <a:pt x="2847" y="1638648"/>
                  </a:cubicBezTo>
                  <a:cubicBezTo>
                    <a:pt x="1024" y="1636825"/>
                    <a:pt x="0" y="1634353"/>
                    <a:pt x="0" y="1631774"/>
                  </a:cubicBezTo>
                  <a:lnTo>
                    <a:pt x="0" y="9720"/>
                  </a:lnTo>
                  <a:cubicBezTo>
                    <a:pt x="0" y="7142"/>
                    <a:pt x="1024" y="4670"/>
                    <a:pt x="2847" y="2847"/>
                  </a:cubicBezTo>
                  <a:cubicBezTo>
                    <a:pt x="4670" y="1024"/>
                    <a:pt x="7142" y="0"/>
                    <a:pt x="9720"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4195317" cy="16795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47874" y="7962921"/>
            <a:ext cx="5747719" cy="3384081"/>
          </a:xfrm>
          <a:custGeom>
            <a:avLst/>
            <a:gdLst/>
            <a:ahLst/>
            <a:cxnLst/>
            <a:rect r="r" b="b" t="t" l="l"/>
            <a:pathLst>
              <a:path h="3384081" w="5747719">
                <a:moveTo>
                  <a:pt x="0" y="0"/>
                </a:moveTo>
                <a:lnTo>
                  <a:pt x="5747719" y="0"/>
                </a:lnTo>
                <a:lnTo>
                  <a:pt x="5747719" y="3384080"/>
                </a:lnTo>
                <a:lnTo>
                  <a:pt x="0" y="3384080"/>
                </a:lnTo>
                <a:lnTo>
                  <a:pt x="0" y="0"/>
                </a:lnTo>
                <a:close/>
              </a:path>
            </a:pathLst>
          </a:custGeom>
          <a:blipFill>
            <a:blip r:embed="rId3"/>
            <a:stretch>
              <a:fillRect l="-18302" t="0" r="0" b="-143185"/>
            </a:stretch>
          </a:blipFill>
        </p:spPr>
      </p:sp>
      <p:sp>
        <p:nvSpPr>
          <p:cNvPr name="Freeform 7" id="7"/>
          <p:cNvSpPr/>
          <p:nvPr/>
        </p:nvSpPr>
        <p:spPr>
          <a:xfrm flipH="false" flipV="false" rot="0">
            <a:off x="14977667" y="1839074"/>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330206" y="791592"/>
            <a:ext cx="10317029" cy="1050925"/>
          </a:xfrm>
          <a:prstGeom prst="rect">
            <a:avLst/>
          </a:prstGeom>
        </p:spPr>
        <p:txBody>
          <a:bodyPr anchor="t" rtlCol="false" tIns="0" lIns="0" bIns="0" rIns="0">
            <a:spAutoFit/>
          </a:bodyPr>
          <a:lstStyle/>
          <a:p>
            <a:pPr algn="l">
              <a:lnSpc>
                <a:spcPts val="7699"/>
              </a:lnSpc>
            </a:pPr>
            <a:r>
              <a:rPr lang="en-US" sz="6999" b="true">
                <a:solidFill>
                  <a:srgbClr val="FBF9F1"/>
                </a:solidFill>
                <a:latin typeface="Poppins Bold"/>
                <a:ea typeface="Poppins Bold"/>
                <a:cs typeface="Poppins Bold"/>
                <a:sym typeface="Poppins Bold"/>
              </a:rPr>
              <a:t>MARKET &amp; GROWTH</a:t>
            </a:r>
          </a:p>
        </p:txBody>
      </p:sp>
      <p:sp>
        <p:nvSpPr>
          <p:cNvPr name="TextBox 9" id="9"/>
          <p:cNvSpPr txBox="true"/>
          <p:nvPr/>
        </p:nvSpPr>
        <p:spPr>
          <a:xfrm rot="0">
            <a:off x="1873783" y="4071270"/>
            <a:ext cx="5257710" cy="617603"/>
          </a:xfrm>
          <a:prstGeom prst="rect">
            <a:avLst/>
          </a:prstGeom>
        </p:spPr>
        <p:txBody>
          <a:bodyPr anchor="t" rtlCol="false" tIns="0" lIns="0" bIns="0" rIns="0">
            <a:spAutoFit/>
          </a:bodyPr>
          <a:lstStyle/>
          <a:p>
            <a:pPr algn="l">
              <a:lnSpc>
                <a:spcPts val="4808"/>
              </a:lnSpc>
              <a:spcBef>
                <a:spcPct val="0"/>
              </a:spcBef>
            </a:pPr>
            <a:r>
              <a:rPr lang="en-US" sz="3434">
                <a:solidFill>
                  <a:srgbClr val="FBF9F1"/>
                </a:solidFill>
                <a:latin typeface="Poppins"/>
                <a:ea typeface="Poppins"/>
                <a:cs typeface="Poppins"/>
                <a:sym typeface="Poppins"/>
              </a:rPr>
              <a:t>Market Validation</a:t>
            </a:r>
          </a:p>
        </p:txBody>
      </p:sp>
      <p:sp>
        <p:nvSpPr>
          <p:cNvPr name="TextBox 10" id="10"/>
          <p:cNvSpPr txBox="true"/>
          <p:nvPr/>
        </p:nvSpPr>
        <p:spPr>
          <a:xfrm rot="0">
            <a:off x="1330206" y="1845156"/>
            <a:ext cx="9105062" cy="1050925"/>
          </a:xfrm>
          <a:prstGeom prst="rect">
            <a:avLst/>
          </a:prstGeom>
        </p:spPr>
        <p:txBody>
          <a:bodyPr anchor="t" rtlCol="false" tIns="0" lIns="0" bIns="0" rIns="0">
            <a:spAutoFit/>
          </a:bodyPr>
          <a:lstStyle/>
          <a:p>
            <a:pPr algn="l">
              <a:lnSpc>
                <a:spcPts val="7699"/>
              </a:lnSpc>
            </a:pPr>
            <a:r>
              <a:rPr lang="en-US" sz="6999" b="true">
                <a:solidFill>
                  <a:srgbClr val="FE6E04"/>
                </a:solidFill>
                <a:latin typeface="Poppins Bold"/>
                <a:ea typeface="Poppins Bold"/>
                <a:cs typeface="Poppins Bold"/>
                <a:sym typeface="Poppins Bold"/>
              </a:rPr>
              <a:t>STRATEGY</a:t>
            </a:r>
          </a:p>
        </p:txBody>
      </p:sp>
      <p:sp>
        <p:nvSpPr>
          <p:cNvPr name="TextBox 11" id="11"/>
          <p:cNvSpPr txBox="true"/>
          <p:nvPr/>
        </p:nvSpPr>
        <p:spPr>
          <a:xfrm rot="0">
            <a:off x="1873783" y="4955664"/>
            <a:ext cx="9105062" cy="1050925"/>
          </a:xfrm>
          <a:prstGeom prst="rect">
            <a:avLst/>
          </a:prstGeom>
        </p:spPr>
        <p:txBody>
          <a:bodyPr anchor="t" rtlCol="false" tIns="0" lIns="0" bIns="0" rIns="0">
            <a:spAutoFit/>
          </a:bodyPr>
          <a:lstStyle/>
          <a:p>
            <a:pPr algn="l">
              <a:lnSpc>
                <a:spcPts val="7699"/>
              </a:lnSpc>
            </a:pPr>
            <a:r>
              <a:rPr lang="en-US" b="true" sz="6999">
                <a:solidFill>
                  <a:srgbClr val="FFCB08"/>
                </a:solidFill>
                <a:latin typeface="Poppins Bold"/>
                <a:ea typeface="Poppins Bold"/>
                <a:cs typeface="Poppins Bold"/>
                <a:sym typeface="Poppins Bold"/>
              </a:rPr>
              <a:t>$200B+</a:t>
            </a:r>
          </a:p>
        </p:txBody>
      </p:sp>
      <p:sp>
        <p:nvSpPr>
          <p:cNvPr name="TextBox 12" id="12"/>
          <p:cNvSpPr txBox="true"/>
          <p:nvPr/>
        </p:nvSpPr>
        <p:spPr>
          <a:xfrm rot="0">
            <a:off x="2013178" y="7022401"/>
            <a:ext cx="3048189" cy="1050925"/>
          </a:xfrm>
          <a:prstGeom prst="rect">
            <a:avLst/>
          </a:prstGeom>
        </p:spPr>
        <p:txBody>
          <a:bodyPr anchor="t" rtlCol="false" tIns="0" lIns="0" bIns="0" rIns="0">
            <a:spAutoFit/>
          </a:bodyPr>
          <a:lstStyle/>
          <a:p>
            <a:pPr algn="l">
              <a:lnSpc>
                <a:spcPts val="7699"/>
              </a:lnSpc>
            </a:pPr>
            <a:r>
              <a:rPr lang="en-US" b="true" sz="6999">
                <a:solidFill>
                  <a:srgbClr val="5170FF"/>
                </a:solidFill>
                <a:latin typeface="Poppins Bold"/>
                <a:ea typeface="Poppins Bold"/>
                <a:cs typeface="Poppins Bold"/>
                <a:sym typeface="Poppins Bold"/>
              </a:rPr>
              <a:t>APAC</a:t>
            </a:r>
          </a:p>
        </p:txBody>
      </p:sp>
      <p:sp>
        <p:nvSpPr>
          <p:cNvPr name="TextBox 13" id="13"/>
          <p:cNvSpPr txBox="true"/>
          <p:nvPr/>
        </p:nvSpPr>
        <p:spPr>
          <a:xfrm rot="0">
            <a:off x="1873783" y="6190739"/>
            <a:ext cx="6307502" cy="36830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Poppins"/>
                <a:ea typeface="Poppins"/>
                <a:cs typeface="Poppins"/>
                <a:sym typeface="Poppins"/>
              </a:rPr>
              <a:t>Global Fraud Prevention Market (2032)</a:t>
            </a:r>
          </a:p>
        </p:txBody>
      </p:sp>
      <p:sp>
        <p:nvSpPr>
          <p:cNvPr name="TextBox 14" id="14"/>
          <p:cNvSpPr txBox="true"/>
          <p:nvPr/>
        </p:nvSpPr>
        <p:spPr>
          <a:xfrm rot="0">
            <a:off x="1941449" y="8006651"/>
            <a:ext cx="6239837" cy="36830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Poppins"/>
                <a:ea typeface="Poppins"/>
                <a:cs typeface="Poppins"/>
                <a:sym typeface="Poppins"/>
              </a:rPr>
              <a:t>Fastest Growing Region (20% CAGR)</a:t>
            </a:r>
          </a:p>
        </p:txBody>
      </p:sp>
      <p:sp>
        <p:nvSpPr>
          <p:cNvPr name="AutoShape 15" id="15"/>
          <p:cNvSpPr/>
          <p:nvPr/>
        </p:nvSpPr>
        <p:spPr>
          <a:xfrm flipV="true">
            <a:off x="1081087" y="773209"/>
            <a:ext cx="0" cy="2131729"/>
          </a:xfrm>
          <a:prstGeom prst="line">
            <a:avLst/>
          </a:prstGeom>
          <a:ln cap="flat" w="104775">
            <a:solidFill>
              <a:srgbClr val="FE6E04"/>
            </a:solidFill>
            <a:prstDash val="solid"/>
            <a:headEnd type="none" len="sm" w="sm"/>
            <a:tailEnd type="none" len="sm" w="sm"/>
          </a:ln>
        </p:spPr>
      </p:sp>
      <p:sp>
        <p:nvSpPr>
          <p:cNvPr name="TextBox 16" id="16"/>
          <p:cNvSpPr txBox="true"/>
          <p:nvPr/>
        </p:nvSpPr>
        <p:spPr>
          <a:xfrm rot="0">
            <a:off x="9754493" y="4620721"/>
            <a:ext cx="7379514" cy="617603"/>
          </a:xfrm>
          <a:prstGeom prst="rect">
            <a:avLst/>
          </a:prstGeom>
        </p:spPr>
        <p:txBody>
          <a:bodyPr anchor="t" rtlCol="false" tIns="0" lIns="0" bIns="0" rIns="0">
            <a:spAutoFit/>
          </a:bodyPr>
          <a:lstStyle/>
          <a:p>
            <a:pPr algn="l">
              <a:lnSpc>
                <a:spcPts val="4808"/>
              </a:lnSpc>
              <a:spcBef>
                <a:spcPct val="0"/>
              </a:spcBef>
            </a:pPr>
            <a:r>
              <a:rPr lang="en-US" sz="3434" b="true">
                <a:solidFill>
                  <a:srgbClr val="61D596"/>
                </a:solidFill>
                <a:latin typeface="Poppins Bold"/>
                <a:ea typeface="Poppins Bold"/>
                <a:cs typeface="Poppins Bold"/>
                <a:sym typeface="Poppins Bold"/>
              </a:rPr>
              <a:t>Financial Projection (3-Year)</a:t>
            </a:r>
          </a:p>
        </p:txBody>
      </p:sp>
      <p:sp>
        <p:nvSpPr>
          <p:cNvPr name="TextBox 17" id="17"/>
          <p:cNvSpPr txBox="true"/>
          <p:nvPr/>
        </p:nvSpPr>
        <p:spPr>
          <a:xfrm rot="0">
            <a:off x="10178379" y="5428739"/>
            <a:ext cx="6307502" cy="574673"/>
          </a:xfrm>
          <a:prstGeom prst="rect">
            <a:avLst/>
          </a:prstGeom>
        </p:spPr>
        <p:txBody>
          <a:bodyPr anchor="t" rtlCol="false" tIns="0" lIns="0" bIns="0" rIns="0">
            <a:spAutoFit/>
          </a:bodyPr>
          <a:lstStyle/>
          <a:p>
            <a:pPr algn="l">
              <a:lnSpc>
                <a:spcPts val="5000"/>
              </a:lnSpc>
            </a:pPr>
            <a:r>
              <a:rPr lang="en-US" sz="2000" b="true">
                <a:solidFill>
                  <a:srgbClr val="E5E1DA"/>
                </a:solidFill>
                <a:latin typeface="Poppins Bold"/>
                <a:ea typeface="Poppins Bold"/>
                <a:cs typeface="Poppins Bold"/>
                <a:sym typeface="Poppins Bold"/>
              </a:rPr>
              <a:t>Year 1 </a:t>
            </a:r>
            <a:r>
              <a:rPr lang="en-US" sz="2000">
                <a:solidFill>
                  <a:srgbClr val="E5E1DA"/>
                </a:solidFill>
                <a:latin typeface="Poppins"/>
                <a:ea typeface="Poppins"/>
                <a:cs typeface="Poppins"/>
                <a:sym typeface="Poppins"/>
              </a:rPr>
              <a:t>          Launch &amp; B2B Pilot             </a:t>
            </a:r>
            <a:r>
              <a:rPr lang="en-US" sz="2000">
                <a:solidFill>
                  <a:srgbClr val="61D596"/>
                </a:solidFill>
                <a:latin typeface="Poppins"/>
                <a:ea typeface="Poppins"/>
                <a:cs typeface="Poppins"/>
                <a:sym typeface="Poppins"/>
              </a:rPr>
              <a:t>RM 1.5M</a:t>
            </a:r>
          </a:p>
        </p:txBody>
      </p:sp>
      <p:sp>
        <p:nvSpPr>
          <p:cNvPr name="TextBox 18" id="18"/>
          <p:cNvSpPr txBox="true"/>
          <p:nvPr/>
        </p:nvSpPr>
        <p:spPr>
          <a:xfrm rot="0">
            <a:off x="10178379" y="6226366"/>
            <a:ext cx="6307502" cy="574673"/>
          </a:xfrm>
          <a:prstGeom prst="rect">
            <a:avLst/>
          </a:prstGeom>
        </p:spPr>
        <p:txBody>
          <a:bodyPr anchor="t" rtlCol="false" tIns="0" lIns="0" bIns="0" rIns="0">
            <a:spAutoFit/>
          </a:bodyPr>
          <a:lstStyle/>
          <a:p>
            <a:pPr algn="l">
              <a:lnSpc>
                <a:spcPts val="5000"/>
              </a:lnSpc>
            </a:pPr>
            <a:r>
              <a:rPr lang="en-US" sz="2000" b="true">
                <a:solidFill>
                  <a:srgbClr val="E5E1DA"/>
                </a:solidFill>
                <a:latin typeface="Poppins Bold"/>
                <a:ea typeface="Poppins Bold"/>
                <a:cs typeface="Poppins Bold"/>
                <a:sym typeface="Poppins Bold"/>
              </a:rPr>
              <a:t>Year 2             </a:t>
            </a:r>
            <a:r>
              <a:rPr lang="en-US" sz="2000">
                <a:solidFill>
                  <a:srgbClr val="E5E1DA"/>
                </a:solidFill>
                <a:latin typeface="Poppins"/>
                <a:ea typeface="Poppins"/>
                <a:cs typeface="Poppins"/>
                <a:sym typeface="Poppins"/>
              </a:rPr>
              <a:t>Scale (500K Users)           </a:t>
            </a:r>
            <a:r>
              <a:rPr lang="en-US" sz="2000">
                <a:solidFill>
                  <a:srgbClr val="61D596"/>
                </a:solidFill>
                <a:latin typeface="Poppins"/>
                <a:ea typeface="Poppins"/>
                <a:cs typeface="Poppins"/>
                <a:sym typeface="Poppins"/>
              </a:rPr>
              <a:t>RM 7.5M</a:t>
            </a:r>
          </a:p>
        </p:txBody>
      </p:sp>
      <p:sp>
        <p:nvSpPr>
          <p:cNvPr name="TextBox 19" id="19"/>
          <p:cNvSpPr txBox="true"/>
          <p:nvPr/>
        </p:nvSpPr>
        <p:spPr>
          <a:xfrm rot="0">
            <a:off x="10178379" y="7020815"/>
            <a:ext cx="6307502" cy="574673"/>
          </a:xfrm>
          <a:prstGeom prst="rect">
            <a:avLst/>
          </a:prstGeom>
        </p:spPr>
        <p:txBody>
          <a:bodyPr anchor="t" rtlCol="false" tIns="0" lIns="0" bIns="0" rIns="0">
            <a:spAutoFit/>
          </a:bodyPr>
          <a:lstStyle/>
          <a:p>
            <a:pPr algn="l">
              <a:lnSpc>
                <a:spcPts val="5000"/>
              </a:lnSpc>
            </a:pPr>
            <a:r>
              <a:rPr lang="en-US" sz="2000" b="true">
                <a:solidFill>
                  <a:srgbClr val="E5E1DA"/>
                </a:solidFill>
                <a:latin typeface="Poppins Bold"/>
                <a:ea typeface="Poppins Bold"/>
                <a:cs typeface="Poppins Bold"/>
                <a:sym typeface="Poppins Bold"/>
              </a:rPr>
              <a:t>Year 3</a:t>
            </a:r>
            <a:r>
              <a:rPr lang="en-US" sz="2000">
                <a:solidFill>
                  <a:srgbClr val="E5E1DA"/>
                </a:solidFill>
                <a:latin typeface="Poppins"/>
                <a:ea typeface="Poppins"/>
                <a:cs typeface="Poppins"/>
                <a:sym typeface="Poppins"/>
              </a:rPr>
              <a:t>          Regional Expansion           </a:t>
            </a:r>
            <a:r>
              <a:rPr lang="en-US" sz="2000">
                <a:solidFill>
                  <a:srgbClr val="61D596"/>
                </a:solidFill>
                <a:latin typeface="Poppins"/>
                <a:ea typeface="Poppins"/>
                <a:cs typeface="Poppins"/>
                <a:sym typeface="Poppins"/>
              </a:rPr>
              <a:t>RM 25M</a:t>
            </a:r>
          </a:p>
        </p:txBody>
      </p:sp>
      <p:sp>
        <p:nvSpPr>
          <p:cNvPr name="AutoShape 20" id="20"/>
          <p:cNvSpPr/>
          <p:nvPr/>
        </p:nvSpPr>
        <p:spPr>
          <a:xfrm>
            <a:off x="9754383" y="6238364"/>
            <a:ext cx="6591683" cy="19050"/>
          </a:xfrm>
          <a:prstGeom prst="line">
            <a:avLst/>
          </a:prstGeom>
          <a:ln cap="flat" w="38100">
            <a:solidFill>
              <a:srgbClr val="FBF9F1">
                <a:alpha val="56863"/>
              </a:srgbClr>
            </a:solidFill>
            <a:prstDash val="solid"/>
            <a:headEnd type="none" len="sm" w="sm"/>
            <a:tailEnd type="none" len="sm" w="sm"/>
          </a:ln>
        </p:spPr>
      </p:sp>
      <p:sp>
        <p:nvSpPr>
          <p:cNvPr name="AutoShape 21" id="21"/>
          <p:cNvSpPr/>
          <p:nvPr/>
        </p:nvSpPr>
        <p:spPr>
          <a:xfrm>
            <a:off x="9754438" y="7077264"/>
            <a:ext cx="6591683" cy="19050"/>
          </a:xfrm>
          <a:prstGeom prst="line">
            <a:avLst/>
          </a:prstGeom>
          <a:ln cap="flat" w="38100">
            <a:solidFill>
              <a:srgbClr val="FBF9F1">
                <a:alpha val="56863"/>
              </a:srgbClr>
            </a:solidFill>
            <a:prstDash val="solid"/>
            <a:headEnd type="none" len="sm" w="sm"/>
            <a:tailEnd type="none" len="sm" w="sm"/>
          </a:ln>
        </p:spPr>
      </p:sp>
      <p:sp>
        <p:nvSpPr>
          <p:cNvPr name="AutoShape 22" id="22"/>
          <p:cNvSpPr/>
          <p:nvPr/>
        </p:nvSpPr>
        <p:spPr>
          <a:xfrm>
            <a:off x="9754493" y="7843139"/>
            <a:ext cx="6591683" cy="19050"/>
          </a:xfrm>
          <a:prstGeom prst="line">
            <a:avLst/>
          </a:prstGeom>
          <a:ln cap="flat" w="38100">
            <a:solidFill>
              <a:srgbClr val="FBF9F1">
                <a:alpha val="56863"/>
              </a:srgbClr>
            </a:solidFill>
            <a:prstDash val="solid"/>
            <a:headEnd type="none" len="sm" w="sm"/>
            <a:tailEnd type="none" len="sm" w="sm"/>
          </a:ln>
        </p:spPr>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0390308" y="-6185338"/>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grpSp>
        <p:nvGrpSpPr>
          <p:cNvPr name="Group 3" id="3"/>
          <p:cNvGrpSpPr/>
          <p:nvPr/>
        </p:nvGrpSpPr>
        <p:grpSpPr>
          <a:xfrm rot="0">
            <a:off x="1028700" y="4461803"/>
            <a:ext cx="16230600" cy="650410"/>
            <a:chOff x="0" y="0"/>
            <a:chExt cx="4274726" cy="171301"/>
          </a:xfrm>
        </p:grpSpPr>
        <p:sp>
          <p:nvSpPr>
            <p:cNvPr name="Freeform 4" id="4"/>
            <p:cNvSpPr/>
            <p:nvPr/>
          </p:nvSpPr>
          <p:spPr>
            <a:xfrm flipH="false" flipV="false" rot="0">
              <a:off x="0" y="0"/>
              <a:ext cx="4274726" cy="171301"/>
            </a:xfrm>
            <a:custGeom>
              <a:avLst/>
              <a:gdLst/>
              <a:ahLst/>
              <a:cxnLst/>
              <a:rect r="r" b="b" t="t" l="l"/>
              <a:pathLst>
                <a:path h="171301" w="4274726">
                  <a:moveTo>
                    <a:pt x="28620" y="0"/>
                  </a:moveTo>
                  <a:lnTo>
                    <a:pt x="4246106" y="0"/>
                  </a:lnTo>
                  <a:cubicBezTo>
                    <a:pt x="4261912" y="0"/>
                    <a:pt x="4274726" y="12813"/>
                    <a:pt x="4274726" y="28620"/>
                  </a:cubicBezTo>
                  <a:lnTo>
                    <a:pt x="4274726" y="142682"/>
                  </a:lnTo>
                  <a:cubicBezTo>
                    <a:pt x="4274726" y="158488"/>
                    <a:pt x="4261912" y="171301"/>
                    <a:pt x="4246106" y="171301"/>
                  </a:cubicBezTo>
                  <a:lnTo>
                    <a:pt x="28620" y="171301"/>
                  </a:lnTo>
                  <a:cubicBezTo>
                    <a:pt x="12813" y="171301"/>
                    <a:pt x="0" y="158488"/>
                    <a:pt x="0" y="142682"/>
                  </a:cubicBezTo>
                  <a:lnTo>
                    <a:pt x="0" y="28620"/>
                  </a:lnTo>
                  <a:cubicBezTo>
                    <a:pt x="0" y="12813"/>
                    <a:pt x="12813" y="0"/>
                    <a:pt x="28620" y="0"/>
                  </a:cubicBezTo>
                  <a:close/>
                </a:path>
              </a:pathLst>
            </a:custGeom>
            <a:solidFill>
              <a:srgbClr val="000000">
                <a:alpha val="0"/>
              </a:srgbClr>
            </a:solidFill>
            <a:ln w="38100" cap="rnd">
              <a:solidFill>
                <a:srgbClr val="FBF9F1"/>
              </a:solidFill>
              <a:prstDash val="solid"/>
              <a:round/>
            </a:ln>
          </p:spPr>
        </p:sp>
        <p:sp>
          <p:nvSpPr>
            <p:cNvPr name="TextBox 5" id="5"/>
            <p:cNvSpPr txBox="true"/>
            <p:nvPr/>
          </p:nvSpPr>
          <p:spPr>
            <a:xfrm>
              <a:off x="0" y="-38100"/>
              <a:ext cx="4274726" cy="20940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63411" y="4581384"/>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7" id="7"/>
          <p:cNvSpPr/>
          <p:nvPr/>
        </p:nvSpPr>
        <p:spPr>
          <a:xfrm flipH="false" flipV="false" rot="0">
            <a:off x="6984380" y="4581384"/>
            <a:ext cx="408164" cy="411249"/>
          </a:xfrm>
          <a:custGeom>
            <a:avLst/>
            <a:gdLst/>
            <a:ahLst/>
            <a:cxnLst/>
            <a:rect r="r" b="b" t="t" l="l"/>
            <a:pathLst>
              <a:path h="411249" w="408164">
                <a:moveTo>
                  <a:pt x="0" y="0"/>
                </a:moveTo>
                <a:lnTo>
                  <a:pt x="408165" y="0"/>
                </a:lnTo>
                <a:lnTo>
                  <a:pt x="408165" y="411249"/>
                </a:lnTo>
                <a:lnTo>
                  <a:pt x="0" y="411249"/>
                </a:lnTo>
                <a:lnTo>
                  <a:pt x="0" y="0"/>
                </a:lnTo>
                <a:close/>
              </a:path>
            </a:pathLst>
          </a:custGeom>
          <a:blipFill>
            <a:blip r:embed="rId3"/>
            <a:stretch>
              <a:fillRect l="0" t="0" r="0" b="0"/>
            </a:stretch>
          </a:blipFill>
        </p:spPr>
      </p:sp>
      <p:sp>
        <p:nvSpPr>
          <p:cNvPr name="Freeform 8" id="8"/>
          <p:cNvSpPr/>
          <p:nvPr/>
        </p:nvSpPr>
        <p:spPr>
          <a:xfrm flipH="false" flipV="false" rot="0">
            <a:off x="12783379" y="4581384"/>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9" id="9"/>
          <p:cNvSpPr/>
          <p:nvPr/>
        </p:nvSpPr>
        <p:spPr>
          <a:xfrm flipH="false" flipV="false" rot="0">
            <a:off x="16499384" y="8869508"/>
            <a:ext cx="650410" cy="650410"/>
          </a:xfrm>
          <a:custGeom>
            <a:avLst/>
            <a:gdLst/>
            <a:ahLst/>
            <a:cxnLst/>
            <a:rect r="r" b="b" t="t" l="l"/>
            <a:pathLst>
              <a:path h="650410" w="650410">
                <a:moveTo>
                  <a:pt x="0" y="0"/>
                </a:moveTo>
                <a:lnTo>
                  <a:pt x="650410" y="0"/>
                </a:lnTo>
                <a:lnTo>
                  <a:pt x="650410" y="650411"/>
                </a:lnTo>
                <a:lnTo>
                  <a:pt x="0" y="6504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463411" y="5321763"/>
            <a:ext cx="4411621" cy="869950"/>
          </a:xfrm>
          <a:prstGeom prst="rect">
            <a:avLst/>
          </a:prstGeom>
        </p:spPr>
        <p:txBody>
          <a:bodyPr anchor="t" rtlCol="false" tIns="0" lIns="0" bIns="0" rIns="0">
            <a:spAutoFit/>
          </a:bodyPr>
          <a:lstStyle/>
          <a:p>
            <a:pPr algn="l">
              <a:lnSpc>
                <a:spcPts val="3500"/>
              </a:lnSpc>
            </a:pPr>
            <a:r>
              <a:rPr lang="en-US" sz="2500" b="true">
                <a:solidFill>
                  <a:srgbClr val="FFD944"/>
                </a:solidFill>
                <a:latin typeface="Lato Bold"/>
                <a:ea typeface="Lato Bold"/>
                <a:cs typeface="Lato Bold"/>
                <a:sym typeface="Lato Bold"/>
              </a:rPr>
              <a:t>Phase 1: Deep Penetration</a:t>
            </a:r>
          </a:p>
          <a:p>
            <a:pPr algn="l">
              <a:lnSpc>
                <a:spcPts val="3500"/>
              </a:lnSpc>
              <a:spcBef>
                <a:spcPct val="0"/>
              </a:spcBef>
            </a:pPr>
            <a:r>
              <a:rPr lang="en-US" b="true" sz="2500">
                <a:solidFill>
                  <a:srgbClr val="FFD944"/>
                </a:solidFill>
                <a:latin typeface="Lato Bold"/>
                <a:ea typeface="Lato Bold"/>
                <a:cs typeface="Lato Bold"/>
                <a:sym typeface="Lato Bold"/>
              </a:rPr>
              <a:t>0 - 18 Months</a:t>
            </a:r>
          </a:p>
        </p:txBody>
      </p:sp>
      <p:sp>
        <p:nvSpPr>
          <p:cNvPr name="TextBox 11" id="11"/>
          <p:cNvSpPr txBox="true"/>
          <p:nvPr/>
        </p:nvSpPr>
        <p:spPr>
          <a:xfrm rot="0">
            <a:off x="1371686" y="6410788"/>
            <a:ext cx="4503346" cy="2334895"/>
          </a:xfrm>
          <a:prstGeom prst="rect">
            <a:avLst/>
          </a:prstGeom>
        </p:spPr>
        <p:txBody>
          <a:bodyPr anchor="t" rtlCol="false" tIns="0" lIns="0" bIns="0" rIns="0">
            <a:spAutoFit/>
          </a:bodyPr>
          <a:lstStyle/>
          <a:p>
            <a:pPr algn="l">
              <a:lnSpc>
                <a:spcPts val="3079"/>
              </a:lnSpc>
            </a:pPr>
            <a:r>
              <a:rPr lang="en-US" sz="2199">
                <a:solidFill>
                  <a:srgbClr val="FFFFFF"/>
                </a:solidFill>
                <a:latin typeface="Lato"/>
                <a:ea typeface="Lato"/>
                <a:cs typeface="Lato"/>
                <a:sym typeface="Lato"/>
              </a:rPr>
              <a:t>Goal :</a:t>
            </a:r>
          </a:p>
          <a:p>
            <a:pPr algn="l">
              <a:lnSpc>
                <a:spcPts val="3079"/>
              </a:lnSpc>
            </a:pPr>
            <a:r>
              <a:rPr lang="en-US" sz="2199" b="true">
                <a:solidFill>
                  <a:srgbClr val="FF0F00"/>
                </a:solidFill>
                <a:latin typeface="Lato Bold"/>
                <a:ea typeface="Lato Bold"/>
                <a:cs typeface="Lato Bold"/>
                <a:sym typeface="Lato Bold"/>
              </a:rPr>
              <a:t>500K users </a:t>
            </a:r>
            <a:r>
              <a:rPr lang="en-US" sz="2199">
                <a:solidFill>
                  <a:srgbClr val="FFFFFF"/>
                </a:solidFill>
                <a:latin typeface="Lato"/>
                <a:ea typeface="Lato"/>
                <a:cs typeface="Lato"/>
                <a:sym typeface="Lato"/>
              </a:rPr>
              <a:t>in Malaysia</a:t>
            </a:r>
          </a:p>
          <a:p>
            <a:pPr algn="l">
              <a:lnSpc>
                <a:spcPts val="3079"/>
              </a:lnSpc>
            </a:pPr>
          </a:p>
          <a:p>
            <a:pPr algn="l">
              <a:lnSpc>
                <a:spcPts val="3079"/>
              </a:lnSpc>
            </a:pPr>
            <a:r>
              <a:rPr lang="en-US" sz="2199">
                <a:solidFill>
                  <a:srgbClr val="FFFFFF"/>
                </a:solidFill>
                <a:latin typeface="Lato"/>
                <a:ea typeface="Lato"/>
                <a:cs typeface="Lato"/>
                <a:sym typeface="Lato"/>
              </a:rPr>
              <a:t>Focus :</a:t>
            </a:r>
          </a:p>
          <a:p>
            <a:pPr algn="l">
              <a:lnSpc>
                <a:spcPts val="3079"/>
              </a:lnSpc>
            </a:pPr>
            <a:r>
              <a:rPr lang="en-US" sz="2199">
                <a:solidFill>
                  <a:srgbClr val="FFFFFF"/>
                </a:solidFill>
                <a:latin typeface="Lato"/>
                <a:ea typeface="Lato"/>
                <a:cs typeface="Lato"/>
                <a:sym typeface="Lato"/>
              </a:rPr>
              <a:t>Launch </a:t>
            </a:r>
            <a:r>
              <a:rPr lang="en-US" sz="2199">
                <a:solidFill>
                  <a:srgbClr val="FF0F00"/>
                </a:solidFill>
                <a:latin typeface="Lato"/>
                <a:ea typeface="Lato"/>
                <a:cs typeface="Lato"/>
                <a:sym typeface="Lato"/>
              </a:rPr>
              <a:t>B2B SaaS </a:t>
            </a:r>
            <a:r>
              <a:rPr lang="en-US" sz="2199">
                <a:solidFill>
                  <a:srgbClr val="FFFFFF"/>
                </a:solidFill>
                <a:latin typeface="Lato"/>
                <a:ea typeface="Lato"/>
                <a:cs typeface="Lato"/>
                <a:sym typeface="Lato"/>
              </a:rPr>
              <a:t>&amp;</a:t>
            </a:r>
            <a:r>
              <a:rPr lang="en-US" sz="2199">
                <a:solidFill>
                  <a:srgbClr val="FF0F00"/>
                </a:solidFill>
                <a:latin typeface="Lato"/>
                <a:ea typeface="Lato"/>
                <a:cs typeface="Lato"/>
                <a:sym typeface="Lato"/>
              </a:rPr>
              <a:t> Active LLM Learning</a:t>
            </a:r>
          </a:p>
        </p:txBody>
      </p:sp>
      <p:sp>
        <p:nvSpPr>
          <p:cNvPr name="TextBox 12" id="12"/>
          <p:cNvSpPr txBox="true"/>
          <p:nvPr/>
        </p:nvSpPr>
        <p:spPr>
          <a:xfrm rot="0">
            <a:off x="1371686" y="2085383"/>
            <a:ext cx="5717469" cy="923925"/>
          </a:xfrm>
          <a:prstGeom prst="rect">
            <a:avLst/>
          </a:prstGeom>
        </p:spPr>
        <p:txBody>
          <a:bodyPr anchor="t" rtlCol="false" tIns="0" lIns="0" bIns="0" rIns="0">
            <a:spAutoFit/>
          </a:bodyPr>
          <a:lstStyle/>
          <a:p>
            <a:pPr algn="l">
              <a:lnSpc>
                <a:spcPts val="6600"/>
              </a:lnSpc>
            </a:pPr>
            <a:r>
              <a:rPr lang="en-US" sz="6000" b="true">
                <a:solidFill>
                  <a:srgbClr val="FE6E04"/>
                </a:solidFill>
                <a:latin typeface="Poppins Bold"/>
                <a:ea typeface="Poppins Bold"/>
                <a:cs typeface="Poppins Bold"/>
                <a:sym typeface="Poppins Bold"/>
              </a:rPr>
              <a:t>FUTURE </a:t>
            </a:r>
            <a:r>
              <a:rPr lang="en-US" sz="6000" b="true">
                <a:solidFill>
                  <a:srgbClr val="FFFFFF"/>
                </a:solidFill>
                <a:latin typeface="Poppins Bold"/>
                <a:ea typeface="Poppins Bold"/>
                <a:cs typeface="Poppins Bold"/>
                <a:sym typeface="Poppins Bold"/>
              </a:rPr>
              <a:t>PLAN</a:t>
            </a:r>
          </a:p>
        </p:txBody>
      </p:sp>
      <p:sp>
        <p:nvSpPr>
          <p:cNvPr name="TextBox 13" id="13"/>
          <p:cNvSpPr txBox="true"/>
          <p:nvPr/>
        </p:nvSpPr>
        <p:spPr>
          <a:xfrm rot="0">
            <a:off x="6984380" y="5321763"/>
            <a:ext cx="4694098" cy="869950"/>
          </a:xfrm>
          <a:prstGeom prst="rect">
            <a:avLst/>
          </a:prstGeom>
        </p:spPr>
        <p:txBody>
          <a:bodyPr anchor="t" rtlCol="false" tIns="0" lIns="0" bIns="0" rIns="0">
            <a:spAutoFit/>
          </a:bodyPr>
          <a:lstStyle/>
          <a:p>
            <a:pPr algn="l">
              <a:lnSpc>
                <a:spcPts val="3500"/>
              </a:lnSpc>
            </a:pPr>
            <a:r>
              <a:rPr lang="en-US" sz="2500" b="true">
                <a:solidFill>
                  <a:srgbClr val="FFD944"/>
                </a:solidFill>
                <a:latin typeface="Lato Bold"/>
                <a:ea typeface="Lato Bold"/>
                <a:cs typeface="Lato Bold"/>
                <a:sym typeface="Lato Bold"/>
              </a:rPr>
              <a:t>Phase 2: Regional Domination</a:t>
            </a:r>
          </a:p>
          <a:p>
            <a:pPr algn="l">
              <a:lnSpc>
                <a:spcPts val="3500"/>
              </a:lnSpc>
              <a:spcBef>
                <a:spcPct val="0"/>
              </a:spcBef>
            </a:pPr>
            <a:r>
              <a:rPr lang="en-US" b="true" sz="2500">
                <a:solidFill>
                  <a:srgbClr val="FFD944"/>
                </a:solidFill>
                <a:latin typeface="Lato Bold"/>
                <a:ea typeface="Lato Bold"/>
                <a:cs typeface="Lato Bold"/>
                <a:sym typeface="Lato Bold"/>
              </a:rPr>
              <a:t>18 Months - 3 Years</a:t>
            </a:r>
          </a:p>
        </p:txBody>
      </p:sp>
      <p:sp>
        <p:nvSpPr>
          <p:cNvPr name="TextBox 14" id="14"/>
          <p:cNvSpPr txBox="true"/>
          <p:nvPr/>
        </p:nvSpPr>
        <p:spPr>
          <a:xfrm rot="0">
            <a:off x="12783379" y="5321763"/>
            <a:ext cx="4041210" cy="869950"/>
          </a:xfrm>
          <a:prstGeom prst="rect">
            <a:avLst/>
          </a:prstGeom>
        </p:spPr>
        <p:txBody>
          <a:bodyPr anchor="t" rtlCol="false" tIns="0" lIns="0" bIns="0" rIns="0">
            <a:spAutoFit/>
          </a:bodyPr>
          <a:lstStyle/>
          <a:p>
            <a:pPr algn="l">
              <a:lnSpc>
                <a:spcPts val="3500"/>
              </a:lnSpc>
            </a:pPr>
            <a:r>
              <a:rPr lang="en-US" sz="2500" b="true">
                <a:solidFill>
                  <a:srgbClr val="FFD944"/>
                </a:solidFill>
                <a:latin typeface="Lato Bold"/>
                <a:ea typeface="Lato Bold"/>
                <a:cs typeface="Lato Bold"/>
                <a:sym typeface="Lato Bold"/>
              </a:rPr>
              <a:t>Phase 3: Digital Guardian</a:t>
            </a:r>
          </a:p>
          <a:p>
            <a:pPr algn="l">
              <a:lnSpc>
                <a:spcPts val="3500"/>
              </a:lnSpc>
              <a:spcBef>
                <a:spcPct val="0"/>
              </a:spcBef>
            </a:pPr>
            <a:r>
              <a:rPr lang="en-US" b="true" sz="2500">
                <a:solidFill>
                  <a:srgbClr val="FFD944"/>
                </a:solidFill>
                <a:latin typeface="Lato Bold"/>
                <a:ea typeface="Lato Bold"/>
                <a:cs typeface="Lato Bold"/>
                <a:sym typeface="Lato Bold"/>
              </a:rPr>
              <a:t>3+ Years</a:t>
            </a:r>
          </a:p>
        </p:txBody>
      </p:sp>
      <p:sp>
        <p:nvSpPr>
          <p:cNvPr name="AutoShape 15" id="15"/>
          <p:cNvSpPr/>
          <p:nvPr/>
        </p:nvSpPr>
        <p:spPr>
          <a:xfrm flipV="true">
            <a:off x="1081088" y="2094908"/>
            <a:ext cx="0" cy="1052446"/>
          </a:xfrm>
          <a:prstGeom prst="line">
            <a:avLst/>
          </a:prstGeom>
          <a:ln cap="flat" w="104775">
            <a:solidFill>
              <a:srgbClr val="FE6E04"/>
            </a:solidFill>
            <a:prstDash val="solid"/>
            <a:headEnd type="none" len="sm" w="sm"/>
            <a:tailEnd type="none" len="sm" w="sm"/>
          </a:ln>
        </p:spPr>
      </p:sp>
      <p:sp>
        <p:nvSpPr>
          <p:cNvPr name="TextBox 16" id="16"/>
          <p:cNvSpPr txBox="true"/>
          <p:nvPr/>
        </p:nvSpPr>
        <p:spPr>
          <a:xfrm rot="0">
            <a:off x="6984380" y="6410788"/>
            <a:ext cx="4503346" cy="2334895"/>
          </a:xfrm>
          <a:prstGeom prst="rect">
            <a:avLst/>
          </a:prstGeom>
        </p:spPr>
        <p:txBody>
          <a:bodyPr anchor="t" rtlCol="false" tIns="0" lIns="0" bIns="0" rIns="0">
            <a:spAutoFit/>
          </a:bodyPr>
          <a:lstStyle/>
          <a:p>
            <a:pPr algn="l">
              <a:lnSpc>
                <a:spcPts val="3079"/>
              </a:lnSpc>
            </a:pPr>
            <a:r>
              <a:rPr lang="en-US" sz="2199">
                <a:solidFill>
                  <a:srgbClr val="FFFFFF"/>
                </a:solidFill>
                <a:latin typeface="Lato"/>
                <a:ea typeface="Lato"/>
                <a:cs typeface="Lato"/>
                <a:sym typeface="Lato"/>
              </a:rPr>
              <a:t>Goal :</a:t>
            </a:r>
          </a:p>
          <a:p>
            <a:pPr algn="l">
              <a:lnSpc>
                <a:spcPts val="3079"/>
              </a:lnSpc>
            </a:pPr>
            <a:r>
              <a:rPr lang="en-US" sz="2199">
                <a:solidFill>
                  <a:srgbClr val="FFFFFF"/>
                </a:solidFill>
                <a:latin typeface="Lato"/>
                <a:ea typeface="Lato"/>
                <a:cs typeface="Lato"/>
                <a:sym typeface="Lato"/>
              </a:rPr>
              <a:t>Expand to </a:t>
            </a:r>
            <a:r>
              <a:rPr lang="en-US" sz="2199" b="true">
                <a:solidFill>
                  <a:srgbClr val="FF0F00"/>
                </a:solidFill>
                <a:latin typeface="Lato Bold"/>
                <a:ea typeface="Lato Bold"/>
                <a:cs typeface="Lato Bold"/>
                <a:sym typeface="Lato Bold"/>
              </a:rPr>
              <a:t>APAC </a:t>
            </a:r>
            <a:r>
              <a:rPr lang="en-US" sz="2199">
                <a:solidFill>
                  <a:srgbClr val="FFFFFF"/>
                </a:solidFill>
                <a:latin typeface="Lato"/>
                <a:ea typeface="Lato"/>
                <a:cs typeface="Lato"/>
                <a:sym typeface="Lato"/>
              </a:rPr>
              <a:t>(Target : RM25M)</a:t>
            </a:r>
          </a:p>
          <a:p>
            <a:pPr algn="l">
              <a:lnSpc>
                <a:spcPts val="3079"/>
              </a:lnSpc>
            </a:pPr>
          </a:p>
          <a:p>
            <a:pPr algn="l">
              <a:lnSpc>
                <a:spcPts val="3079"/>
              </a:lnSpc>
            </a:pPr>
            <a:r>
              <a:rPr lang="en-US" sz="2199">
                <a:solidFill>
                  <a:srgbClr val="FFFFFF"/>
                </a:solidFill>
                <a:latin typeface="Lato"/>
                <a:ea typeface="Lato"/>
                <a:cs typeface="Lato"/>
                <a:sym typeface="Lato"/>
              </a:rPr>
              <a:t>Focus :</a:t>
            </a:r>
          </a:p>
          <a:p>
            <a:pPr algn="l">
              <a:lnSpc>
                <a:spcPts val="3079"/>
              </a:lnSpc>
            </a:pPr>
            <a:r>
              <a:rPr lang="en-US" sz="2199" b="true">
                <a:solidFill>
                  <a:srgbClr val="F90403"/>
                </a:solidFill>
                <a:latin typeface="Lato Bold"/>
                <a:ea typeface="Lato Bold"/>
                <a:cs typeface="Lato Bold"/>
                <a:sym typeface="Lato Bold"/>
              </a:rPr>
              <a:t>WOOF API</a:t>
            </a:r>
            <a:r>
              <a:rPr lang="en-US" sz="2199">
                <a:solidFill>
                  <a:srgbClr val="FFFFFF"/>
                </a:solidFill>
                <a:latin typeface="Lato"/>
                <a:ea typeface="Lato"/>
                <a:cs typeface="Lato"/>
                <a:sym typeface="Lato"/>
              </a:rPr>
              <a:t> for Banks &amp; </a:t>
            </a:r>
            <a:r>
              <a:rPr lang="en-US" sz="2199" b="true">
                <a:solidFill>
                  <a:srgbClr val="F90403"/>
                </a:solidFill>
                <a:latin typeface="Lato Bold"/>
                <a:ea typeface="Lato Bold"/>
                <a:cs typeface="Lato Bold"/>
                <a:sym typeface="Lato Bold"/>
              </a:rPr>
              <a:t>App-Chat Monitoring</a:t>
            </a:r>
          </a:p>
        </p:txBody>
      </p:sp>
      <p:sp>
        <p:nvSpPr>
          <p:cNvPr name="TextBox 17" id="17"/>
          <p:cNvSpPr txBox="true"/>
          <p:nvPr/>
        </p:nvSpPr>
        <p:spPr>
          <a:xfrm rot="0">
            <a:off x="12755954" y="6410788"/>
            <a:ext cx="4503346" cy="2334895"/>
          </a:xfrm>
          <a:prstGeom prst="rect">
            <a:avLst/>
          </a:prstGeom>
        </p:spPr>
        <p:txBody>
          <a:bodyPr anchor="t" rtlCol="false" tIns="0" lIns="0" bIns="0" rIns="0">
            <a:spAutoFit/>
          </a:bodyPr>
          <a:lstStyle/>
          <a:p>
            <a:pPr algn="l">
              <a:lnSpc>
                <a:spcPts val="3079"/>
              </a:lnSpc>
            </a:pPr>
            <a:r>
              <a:rPr lang="en-US" sz="2199">
                <a:solidFill>
                  <a:srgbClr val="FFFFFF"/>
                </a:solidFill>
                <a:latin typeface="Lato"/>
                <a:ea typeface="Lato"/>
                <a:cs typeface="Lato"/>
                <a:sym typeface="Lato"/>
              </a:rPr>
              <a:t>Goal :</a:t>
            </a:r>
          </a:p>
          <a:p>
            <a:pPr algn="l">
              <a:lnSpc>
                <a:spcPts val="3079"/>
              </a:lnSpc>
            </a:pPr>
            <a:r>
              <a:rPr lang="en-US" sz="2199" b="true">
                <a:solidFill>
                  <a:srgbClr val="FF0F00"/>
                </a:solidFill>
                <a:latin typeface="Lato Bold"/>
                <a:ea typeface="Lato Bold"/>
                <a:cs typeface="Lato Bold"/>
                <a:sym typeface="Lato Bold"/>
              </a:rPr>
              <a:t>Regional Standard</a:t>
            </a:r>
            <a:r>
              <a:rPr lang="en-US" sz="2199">
                <a:solidFill>
                  <a:srgbClr val="FFFFFF"/>
                </a:solidFill>
                <a:latin typeface="Lato"/>
                <a:ea typeface="Lato"/>
                <a:cs typeface="Lato"/>
                <a:sym typeface="Lato"/>
              </a:rPr>
              <a:t> for </a:t>
            </a:r>
            <a:r>
              <a:rPr lang="en-US" sz="2199" b="true">
                <a:solidFill>
                  <a:srgbClr val="FF0F00"/>
                </a:solidFill>
                <a:latin typeface="Lato Bold"/>
                <a:ea typeface="Lato Bold"/>
                <a:cs typeface="Lato Bold"/>
                <a:sym typeface="Lato Bold"/>
              </a:rPr>
              <a:t>Secure Digital Identity</a:t>
            </a:r>
          </a:p>
          <a:p>
            <a:pPr algn="l">
              <a:lnSpc>
                <a:spcPts val="3079"/>
              </a:lnSpc>
            </a:pPr>
          </a:p>
          <a:p>
            <a:pPr algn="l">
              <a:lnSpc>
                <a:spcPts val="3079"/>
              </a:lnSpc>
            </a:pPr>
            <a:r>
              <a:rPr lang="en-US" sz="2199">
                <a:solidFill>
                  <a:srgbClr val="FFFFFF"/>
                </a:solidFill>
                <a:latin typeface="Lato"/>
                <a:ea typeface="Lato"/>
                <a:cs typeface="Lato"/>
                <a:sym typeface="Lato"/>
              </a:rPr>
              <a:t>Focus :</a:t>
            </a:r>
          </a:p>
          <a:p>
            <a:pPr algn="l">
              <a:lnSpc>
                <a:spcPts val="3079"/>
              </a:lnSpc>
            </a:pPr>
            <a:r>
              <a:rPr lang="en-US" sz="2199">
                <a:solidFill>
                  <a:srgbClr val="FFFFFF"/>
                </a:solidFill>
                <a:latin typeface="Lato"/>
                <a:ea typeface="Lato"/>
                <a:cs typeface="Lato"/>
                <a:sym typeface="Lato"/>
              </a:rPr>
              <a:t>Integrate</a:t>
            </a:r>
            <a:r>
              <a:rPr lang="en-US" sz="2199" b="true">
                <a:solidFill>
                  <a:srgbClr val="FFFFFF"/>
                </a:solidFill>
                <a:latin typeface="Lato Bold"/>
                <a:ea typeface="Lato Bold"/>
                <a:cs typeface="Lato Bold"/>
                <a:sym typeface="Lato Bold"/>
              </a:rPr>
              <a:t> </a:t>
            </a:r>
            <a:r>
              <a:rPr lang="en-US" b="true" sz="2199">
                <a:solidFill>
                  <a:srgbClr val="F90403"/>
                </a:solidFill>
                <a:latin typeface="Lato Bold"/>
                <a:ea typeface="Lato Bold"/>
                <a:cs typeface="Lato Bold"/>
                <a:sym typeface="Lato Bold"/>
              </a:rPr>
              <a:t>Deepfake Video Analysis</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892749"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8230602" y="3469899"/>
            <a:ext cx="9028698" cy="4996958"/>
            <a:chOff x="0" y="0"/>
            <a:chExt cx="2377929" cy="1316071"/>
          </a:xfrm>
        </p:grpSpPr>
        <p:sp>
          <p:nvSpPr>
            <p:cNvPr name="Freeform 4" id="4"/>
            <p:cNvSpPr/>
            <p:nvPr/>
          </p:nvSpPr>
          <p:spPr>
            <a:xfrm flipH="false" flipV="false" rot="0">
              <a:off x="0" y="0"/>
              <a:ext cx="2377929" cy="1316071"/>
            </a:xfrm>
            <a:custGeom>
              <a:avLst/>
              <a:gdLst/>
              <a:ahLst/>
              <a:cxnLst/>
              <a:rect r="r" b="b" t="t" l="l"/>
              <a:pathLst>
                <a:path h="1316071" w="2377929">
                  <a:moveTo>
                    <a:pt x="17150" y="0"/>
                  </a:moveTo>
                  <a:lnTo>
                    <a:pt x="2360779" y="0"/>
                  </a:lnTo>
                  <a:cubicBezTo>
                    <a:pt x="2370250" y="0"/>
                    <a:pt x="2377929" y="7678"/>
                    <a:pt x="2377929" y="17150"/>
                  </a:cubicBezTo>
                  <a:lnTo>
                    <a:pt x="2377929" y="1298922"/>
                  </a:lnTo>
                  <a:cubicBezTo>
                    <a:pt x="2377929" y="1303470"/>
                    <a:pt x="2376122" y="1307832"/>
                    <a:pt x="2372906" y="1311048"/>
                  </a:cubicBezTo>
                  <a:cubicBezTo>
                    <a:pt x="2369689" y="1314264"/>
                    <a:pt x="2365328" y="1316071"/>
                    <a:pt x="2360779" y="1316071"/>
                  </a:cubicBezTo>
                  <a:lnTo>
                    <a:pt x="17150" y="1316071"/>
                  </a:lnTo>
                  <a:cubicBezTo>
                    <a:pt x="12601" y="1316071"/>
                    <a:pt x="8239" y="1314264"/>
                    <a:pt x="5023" y="1311048"/>
                  </a:cubicBezTo>
                  <a:cubicBezTo>
                    <a:pt x="1807" y="1307832"/>
                    <a:pt x="0" y="1303470"/>
                    <a:pt x="0" y="1298922"/>
                  </a:cubicBezTo>
                  <a:lnTo>
                    <a:pt x="0" y="17150"/>
                  </a:lnTo>
                  <a:cubicBezTo>
                    <a:pt x="0" y="12601"/>
                    <a:pt x="1807" y="8239"/>
                    <a:pt x="5023" y="5023"/>
                  </a:cubicBezTo>
                  <a:cubicBezTo>
                    <a:pt x="8239" y="1807"/>
                    <a:pt x="12601" y="0"/>
                    <a:pt x="17150" y="0"/>
                  </a:cubicBezTo>
                  <a:close/>
                </a:path>
              </a:pathLst>
            </a:custGeom>
            <a:solidFill>
              <a:srgbClr val="000000"/>
            </a:solidFill>
            <a:ln w="38100" cap="sq">
              <a:solidFill>
                <a:srgbClr val="FBF9F1"/>
              </a:solidFill>
              <a:prstDash val="solid"/>
              <a:miter/>
            </a:ln>
          </p:spPr>
        </p:sp>
        <p:sp>
          <p:nvSpPr>
            <p:cNvPr name="TextBox 5" id="5"/>
            <p:cNvSpPr txBox="true"/>
            <p:nvPr/>
          </p:nvSpPr>
          <p:spPr>
            <a:xfrm>
              <a:off x="0" y="-38100"/>
              <a:ext cx="2377929" cy="135417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041740" y="3469899"/>
            <a:ext cx="5738539" cy="4996958"/>
            <a:chOff x="0" y="0"/>
            <a:chExt cx="1511385" cy="1316071"/>
          </a:xfrm>
        </p:grpSpPr>
        <p:sp>
          <p:nvSpPr>
            <p:cNvPr name="Freeform 7" id="7"/>
            <p:cNvSpPr/>
            <p:nvPr/>
          </p:nvSpPr>
          <p:spPr>
            <a:xfrm flipH="false" flipV="false" rot="0">
              <a:off x="0" y="0"/>
              <a:ext cx="1511385" cy="1316071"/>
            </a:xfrm>
            <a:custGeom>
              <a:avLst/>
              <a:gdLst/>
              <a:ahLst/>
              <a:cxnLst/>
              <a:rect r="r" b="b" t="t" l="l"/>
              <a:pathLst>
                <a:path h="1316071" w="1511385">
                  <a:moveTo>
                    <a:pt x="26982" y="0"/>
                  </a:moveTo>
                  <a:lnTo>
                    <a:pt x="1484403" y="0"/>
                  </a:lnTo>
                  <a:cubicBezTo>
                    <a:pt x="1491559" y="0"/>
                    <a:pt x="1498422" y="2843"/>
                    <a:pt x="1503482" y="7903"/>
                  </a:cubicBezTo>
                  <a:cubicBezTo>
                    <a:pt x="1508542" y="12963"/>
                    <a:pt x="1511385" y="19826"/>
                    <a:pt x="1511385" y="26982"/>
                  </a:cubicBezTo>
                  <a:lnTo>
                    <a:pt x="1511385" y="1289089"/>
                  </a:lnTo>
                  <a:cubicBezTo>
                    <a:pt x="1511385" y="1296245"/>
                    <a:pt x="1508542" y="1303108"/>
                    <a:pt x="1503482" y="1308168"/>
                  </a:cubicBezTo>
                  <a:cubicBezTo>
                    <a:pt x="1498422" y="1313228"/>
                    <a:pt x="1491559" y="1316071"/>
                    <a:pt x="1484403" y="1316071"/>
                  </a:cubicBezTo>
                  <a:lnTo>
                    <a:pt x="26982" y="1316071"/>
                  </a:lnTo>
                  <a:cubicBezTo>
                    <a:pt x="19826" y="1316071"/>
                    <a:pt x="12963" y="1313228"/>
                    <a:pt x="7903" y="1308168"/>
                  </a:cubicBezTo>
                  <a:cubicBezTo>
                    <a:pt x="2843" y="1303108"/>
                    <a:pt x="0" y="1296245"/>
                    <a:pt x="0" y="1289089"/>
                  </a:cubicBezTo>
                  <a:lnTo>
                    <a:pt x="0" y="26982"/>
                  </a:lnTo>
                  <a:cubicBezTo>
                    <a:pt x="0" y="19826"/>
                    <a:pt x="2843" y="12963"/>
                    <a:pt x="7903" y="7903"/>
                  </a:cubicBezTo>
                  <a:cubicBezTo>
                    <a:pt x="12963" y="2843"/>
                    <a:pt x="19826" y="0"/>
                    <a:pt x="26982" y="0"/>
                  </a:cubicBezTo>
                  <a:close/>
                </a:path>
              </a:pathLst>
            </a:custGeom>
            <a:solidFill>
              <a:srgbClr val="000000"/>
            </a:solidFill>
            <a:ln w="38100" cap="sq">
              <a:solidFill>
                <a:srgbClr val="FBF9F1"/>
              </a:solidFill>
              <a:prstDash val="solid"/>
              <a:miter/>
            </a:ln>
          </p:spPr>
        </p:sp>
        <p:sp>
          <p:nvSpPr>
            <p:cNvPr name="TextBox 8" id="8"/>
            <p:cNvSpPr txBox="true"/>
            <p:nvPr/>
          </p:nvSpPr>
          <p:spPr>
            <a:xfrm>
              <a:off x="0" y="-38100"/>
              <a:ext cx="1511385" cy="135417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3051609" y="1545678"/>
            <a:ext cx="1547097" cy="1501738"/>
          </a:xfrm>
          <a:custGeom>
            <a:avLst/>
            <a:gdLst/>
            <a:ahLst/>
            <a:cxnLst/>
            <a:rect r="r" b="b" t="t" l="l"/>
            <a:pathLst>
              <a:path h="1501738" w="1547097">
                <a:moveTo>
                  <a:pt x="0" y="0"/>
                </a:moveTo>
                <a:lnTo>
                  <a:pt x="1547097" y="0"/>
                </a:lnTo>
                <a:lnTo>
                  <a:pt x="1547097" y="1501738"/>
                </a:lnTo>
                <a:lnTo>
                  <a:pt x="0" y="1501738"/>
                </a:lnTo>
                <a:lnTo>
                  <a:pt x="0" y="0"/>
                </a:lnTo>
                <a:close/>
              </a:path>
            </a:pathLst>
          </a:custGeom>
          <a:blipFill>
            <a:blip r:embed="rId3"/>
            <a:stretch>
              <a:fillRect l="0" t="-1180" r="0" b="0"/>
            </a:stretch>
          </a:blipFill>
        </p:spPr>
      </p:sp>
      <p:sp>
        <p:nvSpPr>
          <p:cNvPr name="Freeform 10" id="10"/>
          <p:cNvSpPr/>
          <p:nvPr/>
        </p:nvSpPr>
        <p:spPr>
          <a:xfrm flipH="false" flipV="false" rot="0">
            <a:off x="15061258" y="1545678"/>
            <a:ext cx="1523634" cy="1501738"/>
          </a:xfrm>
          <a:custGeom>
            <a:avLst/>
            <a:gdLst/>
            <a:ahLst/>
            <a:cxnLst/>
            <a:rect r="r" b="b" t="t" l="l"/>
            <a:pathLst>
              <a:path h="1501738" w="1523634">
                <a:moveTo>
                  <a:pt x="0" y="0"/>
                </a:moveTo>
                <a:lnTo>
                  <a:pt x="1523635" y="0"/>
                </a:lnTo>
                <a:lnTo>
                  <a:pt x="1523635" y="1501738"/>
                </a:lnTo>
                <a:lnTo>
                  <a:pt x="0" y="1501738"/>
                </a:lnTo>
                <a:lnTo>
                  <a:pt x="0" y="0"/>
                </a:lnTo>
                <a:close/>
              </a:path>
            </a:pathLst>
          </a:custGeom>
          <a:blipFill>
            <a:blip r:embed="rId4"/>
            <a:stretch>
              <a:fillRect l="0" t="-1945" r="0" b="0"/>
            </a:stretch>
          </a:blipFill>
        </p:spPr>
      </p:sp>
      <p:sp>
        <p:nvSpPr>
          <p:cNvPr name="TextBox 11" id="11"/>
          <p:cNvSpPr txBox="true"/>
          <p:nvPr/>
        </p:nvSpPr>
        <p:spPr>
          <a:xfrm rot="0">
            <a:off x="8641588" y="4944440"/>
            <a:ext cx="8329151" cy="2816860"/>
          </a:xfrm>
          <a:prstGeom prst="rect">
            <a:avLst/>
          </a:prstGeom>
        </p:spPr>
        <p:txBody>
          <a:bodyPr anchor="t" rtlCol="false" tIns="0" lIns="0" bIns="0" rIns="0">
            <a:spAutoFit/>
          </a:bodyPr>
          <a:lstStyle/>
          <a:p>
            <a:pPr algn="l">
              <a:lnSpc>
                <a:spcPts val="3499"/>
              </a:lnSpc>
            </a:pPr>
            <a:r>
              <a:rPr lang="en-US" sz="2499" b="true">
                <a:solidFill>
                  <a:srgbClr val="FFD944"/>
                </a:solidFill>
                <a:latin typeface="Lato Bold"/>
                <a:ea typeface="Lato Bold"/>
                <a:cs typeface="Lato Bold"/>
                <a:sym typeface="Lato Bold"/>
              </a:rPr>
              <a:t>Restoring Trust &amp; Stability</a:t>
            </a:r>
          </a:p>
          <a:p>
            <a:pPr algn="l" marL="474979" indent="-237490" lvl="1">
              <a:lnSpc>
                <a:spcPts val="3079"/>
              </a:lnSpc>
              <a:buFont typeface="Arial"/>
              <a:buChar char="•"/>
            </a:pPr>
            <a:r>
              <a:rPr lang="en-US" b="true" sz="2199">
                <a:solidFill>
                  <a:srgbClr val="FF0F00"/>
                </a:solidFill>
                <a:latin typeface="Lato Bold"/>
                <a:ea typeface="Lato Bold"/>
                <a:cs typeface="Lato Bold"/>
                <a:sym typeface="Lato Bold"/>
              </a:rPr>
              <a:t>R</a:t>
            </a:r>
            <a:r>
              <a:rPr lang="en-US" b="true" sz="2199">
                <a:solidFill>
                  <a:srgbClr val="FF0F00"/>
                </a:solidFill>
                <a:latin typeface="Lato Bold"/>
                <a:ea typeface="Lato Bold"/>
                <a:cs typeface="Lato Bold"/>
                <a:sym typeface="Lato Bold"/>
              </a:rPr>
              <a:t>ebuilds trust</a:t>
            </a:r>
            <a:r>
              <a:rPr lang="en-US" sz="2199">
                <a:solidFill>
                  <a:srgbClr val="E5E1DA"/>
                </a:solidFill>
                <a:latin typeface="Lato"/>
                <a:ea typeface="Lato"/>
                <a:cs typeface="Lato"/>
                <a:sym typeface="Lato"/>
              </a:rPr>
              <a:t> by creating a secure digital space</a:t>
            </a:r>
          </a:p>
          <a:p>
            <a:pPr algn="l">
              <a:lnSpc>
                <a:spcPts val="3079"/>
              </a:lnSpc>
            </a:pPr>
          </a:p>
          <a:p>
            <a:pPr algn="l">
              <a:lnSpc>
                <a:spcPts val="3499"/>
              </a:lnSpc>
            </a:pPr>
            <a:r>
              <a:rPr lang="en-US" sz="2499" b="true">
                <a:solidFill>
                  <a:srgbClr val="FFD944"/>
                </a:solidFill>
                <a:latin typeface="Lato Bold"/>
                <a:ea typeface="Lato Bold"/>
                <a:cs typeface="Lato Bold"/>
                <a:sym typeface="Lato Bold"/>
              </a:rPr>
              <a:t>Protecting Jobs</a:t>
            </a:r>
          </a:p>
          <a:p>
            <a:pPr algn="l" marL="474979" indent="-237490" lvl="1">
              <a:lnSpc>
                <a:spcPts val="3079"/>
              </a:lnSpc>
              <a:buFont typeface="Arial"/>
              <a:buChar char="•"/>
            </a:pPr>
            <a:r>
              <a:rPr lang="en-US" sz="2199">
                <a:solidFill>
                  <a:srgbClr val="E5E1DA"/>
                </a:solidFill>
                <a:latin typeface="Lato"/>
                <a:ea typeface="Lato"/>
                <a:cs typeface="Lato"/>
                <a:sym typeface="Lato"/>
              </a:rPr>
              <a:t>B2B solution </a:t>
            </a:r>
            <a:r>
              <a:rPr lang="en-US" b="true" sz="2199">
                <a:solidFill>
                  <a:srgbClr val="FF0F00"/>
                </a:solidFill>
                <a:latin typeface="Lato Bold"/>
                <a:ea typeface="Lato Bold"/>
                <a:cs typeface="Lato Bold"/>
                <a:sym typeface="Lato Bold"/>
              </a:rPr>
              <a:t>reduces this financial danger</a:t>
            </a:r>
          </a:p>
          <a:p>
            <a:pPr algn="l" marL="474979" indent="-237490" lvl="1">
              <a:lnSpc>
                <a:spcPts val="3079"/>
              </a:lnSpc>
              <a:spcBef>
                <a:spcPct val="0"/>
              </a:spcBef>
              <a:buFont typeface="Arial"/>
              <a:buChar char="•"/>
            </a:pPr>
            <a:r>
              <a:rPr lang="en-US" sz="2199">
                <a:solidFill>
                  <a:srgbClr val="E5E1DA"/>
                </a:solidFill>
                <a:latin typeface="Lato"/>
                <a:ea typeface="Lato"/>
                <a:cs typeface="Lato"/>
                <a:sym typeface="Lato"/>
              </a:rPr>
              <a:t>K</a:t>
            </a:r>
            <a:r>
              <a:rPr lang="en-US" sz="2199">
                <a:solidFill>
                  <a:srgbClr val="E5E1DA"/>
                </a:solidFill>
                <a:latin typeface="Lato"/>
                <a:ea typeface="Lato"/>
                <a:cs typeface="Lato"/>
                <a:sym typeface="Lato"/>
              </a:rPr>
              <a:t>eeps </a:t>
            </a:r>
            <a:r>
              <a:rPr lang="en-US" b="true" sz="2199">
                <a:solidFill>
                  <a:srgbClr val="FF0F00"/>
                </a:solidFill>
                <a:latin typeface="Lato Bold"/>
                <a:ea typeface="Lato Bold"/>
                <a:cs typeface="Lato Bold"/>
                <a:sym typeface="Lato Bold"/>
              </a:rPr>
              <a:t>economy stable </a:t>
            </a:r>
            <a:r>
              <a:rPr lang="en-US" sz="2199">
                <a:solidFill>
                  <a:srgbClr val="E5E1DA"/>
                </a:solidFill>
                <a:latin typeface="Lato"/>
                <a:ea typeface="Lato"/>
                <a:cs typeface="Lato"/>
                <a:sym typeface="Lato"/>
              </a:rPr>
              <a:t>and </a:t>
            </a:r>
            <a:r>
              <a:rPr lang="en-US" b="true" sz="2199">
                <a:solidFill>
                  <a:srgbClr val="FF0F00"/>
                </a:solidFill>
                <a:latin typeface="Lato Bold"/>
                <a:ea typeface="Lato Bold"/>
                <a:cs typeface="Lato Bold"/>
                <a:sym typeface="Lato Bold"/>
              </a:rPr>
              <a:t>preserves jobs</a:t>
            </a:r>
          </a:p>
          <a:p>
            <a:pPr algn="l">
              <a:lnSpc>
                <a:spcPts val="3079"/>
              </a:lnSpc>
              <a:spcBef>
                <a:spcPct val="0"/>
              </a:spcBef>
            </a:pPr>
          </a:p>
        </p:txBody>
      </p:sp>
      <p:sp>
        <p:nvSpPr>
          <p:cNvPr name="TextBox 12" id="12"/>
          <p:cNvSpPr txBox="true"/>
          <p:nvPr/>
        </p:nvSpPr>
        <p:spPr>
          <a:xfrm rot="0">
            <a:off x="8641588" y="3742998"/>
            <a:ext cx="6419670" cy="941070"/>
          </a:xfrm>
          <a:prstGeom prst="rect">
            <a:avLst/>
          </a:prstGeom>
        </p:spPr>
        <p:txBody>
          <a:bodyPr anchor="t" rtlCol="false" tIns="0" lIns="0" bIns="0" rIns="0">
            <a:spAutoFit/>
          </a:bodyPr>
          <a:lstStyle/>
          <a:p>
            <a:pPr algn="l">
              <a:lnSpc>
                <a:spcPts val="3779"/>
              </a:lnSpc>
            </a:pPr>
            <a:r>
              <a:rPr lang="en-US" sz="2700" b="true">
                <a:solidFill>
                  <a:srgbClr val="FFD944"/>
                </a:solidFill>
                <a:latin typeface="Lato Bold"/>
                <a:ea typeface="Lato Bold"/>
                <a:cs typeface="Lato Bold"/>
                <a:sym typeface="Lato Bold"/>
              </a:rPr>
              <a:t>SDG 16: Peace, Justice, and </a:t>
            </a:r>
          </a:p>
          <a:p>
            <a:pPr algn="l">
              <a:lnSpc>
                <a:spcPts val="3779"/>
              </a:lnSpc>
              <a:spcBef>
                <a:spcPct val="0"/>
              </a:spcBef>
            </a:pPr>
            <a:r>
              <a:rPr lang="en-US" b="true" sz="2700">
                <a:solidFill>
                  <a:srgbClr val="FFD944"/>
                </a:solidFill>
                <a:latin typeface="Lato Bold"/>
                <a:ea typeface="Lato Bold"/>
                <a:cs typeface="Lato Bold"/>
                <a:sym typeface="Lato Bold"/>
              </a:rPr>
              <a:t>Strong Institutions:</a:t>
            </a:r>
          </a:p>
        </p:txBody>
      </p:sp>
      <p:sp>
        <p:nvSpPr>
          <p:cNvPr name="TextBox 13" id="13"/>
          <p:cNvSpPr txBox="true"/>
          <p:nvPr/>
        </p:nvSpPr>
        <p:spPr>
          <a:xfrm rot="0">
            <a:off x="1303107" y="1849507"/>
            <a:ext cx="9237174" cy="894080"/>
          </a:xfrm>
          <a:prstGeom prst="rect">
            <a:avLst/>
          </a:prstGeom>
        </p:spPr>
        <p:txBody>
          <a:bodyPr anchor="t" rtlCol="false" tIns="0" lIns="0" bIns="0" rIns="0">
            <a:spAutoFit/>
          </a:bodyPr>
          <a:lstStyle/>
          <a:p>
            <a:pPr algn="ctr">
              <a:lnSpc>
                <a:spcPts val="6489"/>
              </a:lnSpc>
            </a:pPr>
            <a:r>
              <a:rPr lang="en-US" b="true" sz="5899">
                <a:solidFill>
                  <a:srgbClr val="FBF9F1"/>
                </a:solidFill>
                <a:latin typeface="Poppins Bold"/>
                <a:ea typeface="Poppins Bold"/>
                <a:cs typeface="Poppins Bold"/>
                <a:sym typeface="Poppins Bold"/>
              </a:rPr>
              <a:t>IMPACT OF </a:t>
            </a:r>
            <a:r>
              <a:rPr lang="en-US" b="true" sz="5899">
                <a:solidFill>
                  <a:srgbClr val="FE6E04"/>
                </a:solidFill>
                <a:latin typeface="Poppins Bold"/>
                <a:ea typeface="Poppins Bold"/>
                <a:cs typeface="Poppins Bold"/>
                <a:sym typeface="Poppins Bold"/>
              </a:rPr>
              <a:t>WOOF</a:t>
            </a:r>
          </a:p>
        </p:txBody>
      </p:sp>
      <p:sp>
        <p:nvSpPr>
          <p:cNvPr name="TextBox 14" id="14"/>
          <p:cNvSpPr txBox="true"/>
          <p:nvPr/>
        </p:nvSpPr>
        <p:spPr>
          <a:xfrm rot="0">
            <a:off x="2218009" y="5213363"/>
            <a:ext cx="5190142" cy="1163320"/>
          </a:xfrm>
          <a:prstGeom prst="rect">
            <a:avLst/>
          </a:prstGeom>
        </p:spPr>
        <p:txBody>
          <a:bodyPr anchor="t" rtlCol="false" tIns="0" lIns="0" bIns="0" rIns="0">
            <a:spAutoFit/>
          </a:bodyPr>
          <a:lstStyle/>
          <a:p>
            <a:pPr algn="l" marL="474979" indent="-237490" lvl="1">
              <a:lnSpc>
                <a:spcPts val="3079"/>
              </a:lnSpc>
              <a:buFont typeface="Arial"/>
              <a:buChar char="•"/>
            </a:pPr>
            <a:r>
              <a:rPr lang="en-US" b="true" sz="2199">
                <a:solidFill>
                  <a:srgbClr val="F90403"/>
                </a:solidFill>
                <a:latin typeface="Lato Bold"/>
                <a:ea typeface="Lato Bold"/>
                <a:cs typeface="Lato Bold"/>
                <a:sym typeface="Lato Bold"/>
              </a:rPr>
              <a:t>Protects money</a:t>
            </a:r>
            <a:r>
              <a:rPr lang="en-US" sz="2199">
                <a:solidFill>
                  <a:srgbClr val="E5E1DA"/>
                </a:solidFill>
                <a:latin typeface="Lato"/>
                <a:ea typeface="Lato"/>
                <a:cs typeface="Lato"/>
                <a:sym typeface="Lato"/>
              </a:rPr>
              <a:t> of individuals &amp; SMEs</a:t>
            </a:r>
          </a:p>
          <a:p>
            <a:pPr algn="l">
              <a:lnSpc>
                <a:spcPts val="3079"/>
              </a:lnSpc>
            </a:pPr>
          </a:p>
          <a:p>
            <a:pPr algn="l" marL="474979" indent="-237490" lvl="1">
              <a:lnSpc>
                <a:spcPts val="3079"/>
              </a:lnSpc>
              <a:buFont typeface="Arial"/>
              <a:buChar char="•"/>
            </a:pPr>
            <a:r>
              <a:rPr lang="en-US" sz="2199">
                <a:solidFill>
                  <a:srgbClr val="E5E1DA"/>
                </a:solidFill>
                <a:latin typeface="Lato"/>
                <a:ea typeface="Lato"/>
                <a:cs typeface="Lato"/>
                <a:sym typeface="Lato"/>
              </a:rPr>
              <a:t>Protects </a:t>
            </a:r>
            <a:r>
              <a:rPr lang="en-US" b="true" sz="2199">
                <a:solidFill>
                  <a:srgbClr val="F90403"/>
                </a:solidFill>
                <a:latin typeface="Lato Bold"/>
                <a:ea typeface="Lato Bold"/>
                <a:cs typeface="Lato Bold"/>
                <a:sym typeface="Lato Bold"/>
              </a:rPr>
              <a:t>financial stability</a:t>
            </a:r>
          </a:p>
        </p:txBody>
      </p:sp>
      <p:sp>
        <p:nvSpPr>
          <p:cNvPr name="TextBox 15" id="15"/>
          <p:cNvSpPr txBox="true"/>
          <p:nvPr/>
        </p:nvSpPr>
        <p:spPr>
          <a:xfrm rot="0">
            <a:off x="2413596" y="3742998"/>
            <a:ext cx="5817006" cy="941070"/>
          </a:xfrm>
          <a:prstGeom prst="rect">
            <a:avLst/>
          </a:prstGeom>
        </p:spPr>
        <p:txBody>
          <a:bodyPr anchor="t" rtlCol="false" tIns="0" lIns="0" bIns="0" rIns="0">
            <a:spAutoFit/>
          </a:bodyPr>
          <a:lstStyle/>
          <a:p>
            <a:pPr algn="l">
              <a:lnSpc>
                <a:spcPts val="3779"/>
              </a:lnSpc>
            </a:pPr>
            <a:r>
              <a:rPr lang="en-US" sz="2700" b="true">
                <a:solidFill>
                  <a:srgbClr val="FFD944"/>
                </a:solidFill>
                <a:latin typeface="Lato Bold"/>
                <a:ea typeface="Lato Bold"/>
                <a:cs typeface="Lato Bold"/>
                <a:sym typeface="Lato Bold"/>
              </a:rPr>
              <a:t>SDG 8: Decent Work</a:t>
            </a:r>
          </a:p>
          <a:p>
            <a:pPr algn="l">
              <a:lnSpc>
                <a:spcPts val="3779"/>
              </a:lnSpc>
              <a:spcBef>
                <a:spcPct val="0"/>
              </a:spcBef>
            </a:pPr>
            <a:r>
              <a:rPr lang="en-US" b="true" sz="2700">
                <a:solidFill>
                  <a:srgbClr val="FFD944"/>
                </a:solidFill>
                <a:latin typeface="Lato Bold"/>
                <a:ea typeface="Lato Bold"/>
                <a:cs typeface="Lato Bold"/>
                <a:sym typeface="Lato Bold"/>
              </a:rPr>
              <a:t>and Economic Growth</a:t>
            </a:r>
          </a:p>
        </p:txBody>
      </p:sp>
      <p:sp>
        <p:nvSpPr>
          <p:cNvPr name="AutoShape 16" id="16"/>
          <p:cNvSpPr/>
          <p:nvPr/>
        </p:nvSpPr>
        <p:spPr>
          <a:xfrm flipV="true">
            <a:off x="2218009" y="1799353"/>
            <a:ext cx="0" cy="994388"/>
          </a:xfrm>
          <a:prstGeom prst="line">
            <a:avLst/>
          </a:prstGeom>
          <a:ln cap="flat" w="104775">
            <a:solidFill>
              <a:srgbClr val="FE6E04"/>
            </a:solidFill>
            <a:prstDash val="solid"/>
            <a:headEnd type="none" len="sm" w="sm"/>
            <a:tailEnd type="none" len="sm" w="sm"/>
          </a:ln>
        </p:spPr>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037037"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725985" y="3328464"/>
            <a:ext cx="12143142" cy="6232551"/>
            <a:chOff x="0" y="0"/>
            <a:chExt cx="3198194" cy="1641495"/>
          </a:xfrm>
        </p:grpSpPr>
        <p:sp>
          <p:nvSpPr>
            <p:cNvPr name="Freeform 4" id="4"/>
            <p:cNvSpPr/>
            <p:nvPr/>
          </p:nvSpPr>
          <p:spPr>
            <a:xfrm flipH="false" flipV="false" rot="0">
              <a:off x="0" y="0"/>
              <a:ext cx="3198194" cy="1641495"/>
            </a:xfrm>
            <a:custGeom>
              <a:avLst/>
              <a:gdLst/>
              <a:ahLst/>
              <a:cxnLst/>
              <a:rect r="r" b="b" t="t" l="l"/>
              <a:pathLst>
                <a:path h="1641495" w="3198194">
                  <a:moveTo>
                    <a:pt x="12751" y="0"/>
                  </a:moveTo>
                  <a:lnTo>
                    <a:pt x="3185443" y="0"/>
                  </a:lnTo>
                  <a:cubicBezTo>
                    <a:pt x="3188825" y="0"/>
                    <a:pt x="3192068" y="1343"/>
                    <a:pt x="3194459" y="3735"/>
                  </a:cubicBezTo>
                  <a:cubicBezTo>
                    <a:pt x="3196851" y="6126"/>
                    <a:pt x="3198194" y="9369"/>
                    <a:pt x="3198194" y="12751"/>
                  </a:cubicBezTo>
                  <a:lnTo>
                    <a:pt x="3198194" y="1628744"/>
                  </a:lnTo>
                  <a:cubicBezTo>
                    <a:pt x="3198194" y="1632126"/>
                    <a:pt x="3196851" y="1635369"/>
                    <a:pt x="3194459" y="1637760"/>
                  </a:cubicBezTo>
                  <a:cubicBezTo>
                    <a:pt x="3192068" y="1640152"/>
                    <a:pt x="3188825" y="1641495"/>
                    <a:pt x="3185443" y="1641495"/>
                  </a:cubicBezTo>
                  <a:lnTo>
                    <a:pt x="12751" y="1641495"/>
                  </a:lnTo>
                  <a:cubicBezTo>
                    <a:pt x="9369" y="1641495"/>
                    <a:pt x="6126" y="1640152"/>
                    <a:pt x="3735" y="1637760"/>
                  </a:cubicBezTo>
                  <a:cubicBezTo>
                    <a:pt x="1343" y="1635369"/>
                    <a:pt x="0" y="1632126"/>
                    <a:pt x="0" y="1628744"/>
                  </a:cubicBezTo>
                  <a:lnTo>
                    <a:pt x="0" y="12751"/>
                  </a:lnTo>
                  <a:cubicBezTo>
                    <a:pt x="0" y="9369"/>
                    <a:pt x="1343" y="6126"/>
                    <a:pt x="3735" y="3735"/>
                  </a:cubicBezTo>
                  <a:cubicBezTo>
                    <a:pt x="6126" y="1343"/>
                    <a:pt x="9369" y="0"/>
                    <a:pt x="12751"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3198194" cy="16795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47874" y="7962921"/>
            <a:ext cx="5747719" cy="3384081"/>
          </a:xfrm>
          <a:custGeom>
            <a:avLst/>
            <a:gdLst/>
            <a:ahLst/>
            <a:cxnLst/>
            <a:rect r="r" b="b" t="t" l="l"/>
            <a:pathLst>
              <a:path h="3384081" w="5747719">
                <a:moveTo>
                  <a:pt x="0" y="0"/>
                </a:moveTo>
                <a:lnTo>
                  <a:pt x="5747719" y="0"/>
                </a:lnTo>
                <a:lnTo>
                  <a:pt x="5747719" y="3384080"/>
                </a:lnTo>
                <a:lnTo>
                  <a:pt x="0" y="3384080"/>
                </a:lnTo>
                <a:lnTo>
                  <a:pt x="0" y="0"/>
                </a:lnTo>
                <a:close/>
              </a:path>
            </a:pathLst>
          </a:custGeom>
          <a:blipFill>
            <a:blip r:embed="rId3"/>
            <a:stretch>
              <a:fillRect l="-18302" t="0" r="0" b="-143185"/>
            </a:stretch>
          </a:blipFill>
        </p:spPr>
      </p:sp>
      <p:sp>
        <p:nvSpPr>
          <p:cNvPr name="Freeform 7" id="7"/>
          <p:cNvSpPr/>
          <p:nvPr/>
        </p:nvSpPr>
        <p:spPr>
          <a:xfrm flipH="false" flipV="false" rot="0">
            <a:off x="14977667" y="1839074"/>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330206" y="791592"/>
            <a:ext cx="7273915" cy="1050925"/>
          </a:xfrm>
          <a:prstGeom prst="rect">
            <a:avLst/>
          </a:prstGeom>
        </p:spPr>
        <p:txBody>
          <a:bodyPr anchor="t" rtlCol="false" tIns="0" lIns="0" bIns="0" rIns="0">
            <a:spAutoFit/>
          </a:bodyPr>
          <a:lstStyle/>
          <a:p>
            <a:pPr algn="l">
              <a:lnSpc>
                <a:spcPts val="7699"/>
              </a:lnSpc>
            </a:pPr>
            <a:r>
              <a:rPr lang="en-US" sz="6999" b="true">
                <a:solidFill>
                  <a:srgbClr val="FBF9F1"/>
                </a:solidFill>
                <a:latin typeface="Poppins Bold"/>
                <a:ea typeface="Poppins Bold"/>
                <a:cs typeface="Poppins Bold"/>
                <a:sym typeface="Poppins Bold"/>
              </a:rPr>
              <a:t>THE REAL-TIME </a:t>
            </a:r>
          </a:p>
        </p:txBody>
      </p:sp>
      <p:sp>
        <p:nvSpPr>
          <p:cNvPr name="TextBox 9" id="9"/>
          <p:cNvSpPr txBox="true"/>
          <p:nvPr/>
        </p:nvSpPr>
        <p:spPr>
          <a:xfrm rot="0">
            <a:off x="1516284" y="4669914"/>
            <a:ext cx="9385824" cy="879475"/>
          </a:xfrm>
          <a:prstGeom prst="rect">
            <a:avLst/>
          </a:prstGeom>
        </p:spPr>
        <p:txBody>
          <a:bodyPr anchor="t" rtlCol="false" tIns="0" lIns="0" bIns="0" rIns="0">
            <a:spAutoFit/>
          </a:bodyPr>
          <a:lstStyle/>
          <a:p>
            <a:pPr algn="l">
              <a:lnSpc>
                <a:spcPts val="3499"/>
              </a:lnSpc>
              <a:spcBef>
                <a:spcPct val="0"/>
              </a:spcBef>
            </a:pPr>
            <a:r>
              <a:rPr lang="en-US" sz="2499">
                <a:solidFill>
                  <a:srgbClr val="D9D9D9"/>
                </a:solidFill>
                <a:latin typeface="Poppins"/>
                <a:ea typeface="Poppins"/>
                <a:cs typeface="Poppins"/>
                <a:sym typeface="Poppins"/>
              </a:rPr>
              <a:t>Fraud is now organized cybercrime, leveraging AI Voice Cloning and Deepfakes</a:t>
            </a:r>
          </a:p>
        </p:txBody>
      </p:sp>
      <p:sp>
        <p:nvSpPr>
          <p:cNvPr name="TextBox 10" id="10"/>
          <p:cNvSpPr txBox="true"/>
          <p:nvPr/>
        </p:nvSpPr>
        <p:spPr>
          <a:xfrm rot="0">
            <a:off x="1330206" y="1845156"/>
            <a:ext cx="9105062" cy="1050925"/>
          </a:xfrm>
          <a:prstGeom prst="rect">
            <a:avLst/>
          </a:prstGeom>
        </p:spPr>
        <p:txBody>
          <a:bodyPr anchor="t" rtlCol="false" tIns="0" lIns="0" bIns="0" rIns="0">
            <a:spAutoFit/>
          </a:bodyPr>
          <a:lstStyle/>
          <a:p>
            <a:pPr algn="l">
              <a:lnSpc>
                <a:spcPts val="7699"/>
              </a:lnSpc>
            </a:pPr>
            <a:r>
              <a:rPr lang="en-US" sz="6999" b="true">
                <a:solidFill>
                  <a:srgbClr val="FE6E04"/>
                </a:solidFill>
                <a:latin typeface="Poppins Bold"/>
                <a:ea typeface="Poppins Bold"/>
                <a:cs typeface="Poppins Bold"/>
                <a:sym typeface="Poppins Bold"/>
              </a:rPr>
              <a:t>PROBLEM FACING</a:t>
            </a:r>
          </a:p>
        </p:txBody>
      </p:sp>
      <p:sp>
        <p:nvSpPr>
          <p:cNvPr name="TextBox 11" id="11"/>
          <p:cNvSpPr txBox="true"/>
          <p:nvPr/>
        </p:nvSpPr>
        <p:spPr>
          <a:xfrm rot="0">
            <a:off x="1708323" y="6454264"/>
            <a:ext cx="9105062" cy="1050925"/>
          </a:xfrm>
          <a:prstGeom prst="rect">
            <a:avLst/>
          </a:prstGeom>
        </p:spPr>
        <p:txBody>
          <a:bodyPr anchor="t" rtlCol="false" tIns="0" lIns="0" bIns="0" rIns="0">
            <a:spAutoFit/>
          </a:bodyPr>
          <a:lstStyle/>
          <a:p>
            <a:pPr algn="l">
              <a:lnSpc>
                <a:spcPts val="7699"/>
              </a:lnSpc>
            </a:pPr>
            <a:r>
              <a:rPr lang="en-US" sz="6999" b="true">
                <a:solidFill>
                  <a:srgbClr val="FE6E04"/>
                </a:solidFill>
                <a:latin typeface="Poppins Bold"/>
                <a:ea typeface="Poppins Bold"/>
                <a:cs typeface="Poppins Bold"/>
                <a:sym typeface="Poppins Bold"/>
              </a:rPr>
              <a:t>RM1.9B</a:t>
            </a:r>
          </a:p>
        </p:txBody>
      </p:sp>
      <p:sp>
        <p:nvSpPr>
          <p:cNvPr name="TextBox 12" id="12"/>
          <p:cNvSpPr txBox="true"/>
          <p:nvPr/>
        </p:nvSpPr>
        <p:spPr>
          <a:xfrm rot="0">
            <a:off x="8181285" y="6454264"/>
            <a:ext cx="2109139" cy="1050925"/>
          </a:xfrm>
          <a:prstGeom prst="rect">
            <a:avLst/>
          </a:prstGeom>
        </p:spPr>
        <p:txBody>
          <a:bodyPr anchor="t" rtlCol="false" tIns="0" lIns="0" bIns="0" rIns="0">
            <a:spAutoFit/>
          </a:bodyPr>
          <a:lstStyle/>
          <a:p>
            <a:pPr algn="l">
              <a:lnSpc>
                <a:spcPts val="7699"/>
              </a:lnSpc>
            </a:pPr>
            <a:r>
              <a:rPr lang="en-US" sz="6999" b="true">
                <a:solidFill>
                  <a:srgbClr val="FE6E04"/>
                </a:solidFill>
                <a:latin typeface="Poppins Bold"/>
                <a:ea typeface="Poppins Bold"/>
                <a:cs typeface="Poppins Bold"/>
                <a:sym typeface="Poppins Bold"/>
              </a:rPr>
              <a:t>74%</a:t>
            </a:r>
          </a:p>
        </p:txBody>
      </p:sp>
      <p:sp>
        <p:nvSpPr>
          <p:cNvPr name="TextBox 13" id="13"/>
          <p:cNvSpPr txBox="true"/>
          <p:nvPr/>
        </p:nvSpPr>
        <p:spPr>
          <a:xfrm rot="0">
            <a:off x="1708323" y="7872695"/>
            <a:ext cx="5441644" cy="44132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Poppins"/>
                <a:ea typeface="Poppins"/>
                <a:cs typeface="Poppins"/>
                <a:sym typeface="Poppins"/>
              </a:rPr>
              <a:t>Losses Reported</a:t>
            </a:r>
          </a:p>
        </p:txBody>
      </p:sp>
      <p:sp>
        <p:nvSpPr>
          <p:cNvPr name="TextBox 14" id="14"/>
          <p:cNvSpPr txBox="true"/>
          <p:nvPr/>
        </p:nvSpPr>
        <p:spPr>
          <a:xfrm rot="0">
            <a:off x="8181285" y="7872695"/>
            <a:ext cx="5441644" cy="44132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Poppins"/>
                <a:ea typeface="Poppins"/>
                <a:cs typeface="Poppins"/>
                <a:sym typeface="Poppins"/>
              </a:rPr>
              <a:t>Malaysians Exposed</a:t>
            </a:r>
          </a:p>
        </p:txBody>
      </p:sp>
      <p:sp>
        <p:nvSpPr>
          <p:cNvPr name="AutoShape 15" id="15"/>
          <p:cNvSpPr/>
          <p:nvPr/>
        </p:nvSpPr>
        <p:spPr>
          <a:xfrm flipV="true">
            <a:off x="1081087" y="773209"/>
            <a:ext cx="0" cy="2131729"/>
          </a:xfrm>
          <a:prstGeom prst="line">
            <a:avLst/>
          </a:prstGeom>
          <a:ln cap="flat" w="104775">
            <a:solidFill>
              <a:srgbClr val="FE6E04"/>
            </a:solidFill>
            <a:prstDash val="solid"/>
            <a:headEnd type="none" len="sm" w="sm"/>
            <a:tailEnd type="none" len="sm" w="sm"/>
          </a:ln>
        </p:spPr>
      </p:sp>
      <p:sp>
        <p:nvSpPr>
          <p:cNvPr name="TextBox 16" id="16"/>
          <p:cNvSpPr txBox="true"/>
          <p:nvPr/>
        </p:nvSpPr>
        <p:spPr>
          <a:xfrm rot="0">
            <a:off x="1516284" y="3861614"/>
            <a:ext cx="9336584" cy="54292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Poppins Bold"/>
                <a:ea typeface="Poppins Bold"/>
                <a:cs typeface="Poppins Bold"/>
                <a:sym typeface="Poppins Bold"/>
              </a:rPr>
              <a:t>The Critical Problem: </a:t>
            </a:r>
            <a:r>
              <a:rPr lang="en-US" b="true" sz="3000">
                <a:solidFill>
                  <a:srgbClr val="FE6E04"/>
                </a:solidFill>
                <a:latin typeface="Poppins Bold"/>
                <a:ea typeface="Poppins Bold"/>
                <a:cs typeface="Poppins Bold"/>
                <a:sym typeface="Poppins Bold"/>
              </a:rPr>
              <a:t>Transnational Cybercrime</a:t>
            </a: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71414" y="1920068"/>
            <a:ext cx="13745171" cy="10034901"/>
          </a:xfrm>
          <a:custGeom>
            <a:avLst/>
            <a:gdLst/>
            <a:ahLst/>
            <a:cxnLst/>
            <a:rect r="r" b="b" t="t" l="l"/>
            <a:pathLst>
              <a:path h="10034901" w="13745171">
                <a:moveTo>
                  <a:pt x="0" y="0"/>
                </a:moveTo>
                <a:lnTo>
                  <a:pt x="13745172" y="0"/>
                </a:lnTo>
                <a:lnTo>
                  <a:pt x="13745172" y="10034901"/>
                </a:lnTo>
                <a:lnTo>
                  <a:pt x="0" y="10034901"/>
                </a:lnTo>
                <a:lnTo>
                  <a:pt x="0" y="0"/>
                </a:lnTo>
                <a:close/>
              </a:path>
            </a:pathLst>
          </a:custGeom>
          <a:blipFill>
            <a:blip r:embed="rId2">
              <a:alphaModFix amt="38000"/>
            </a:blip>
            <a:stretch>
              <a:fillRect l="-523" t="0" r="-523" b="0"/>
            </a:stretch>
          </a:blipFill>
        </p:spPr>
      </p:sp>
      <p:grpSp>
        <p:nvGrpSpPr>
          <p:cNvPr name="Group 3" id="3"/>
          <p:cNvGrpSpPr/>
          <p:nvPr/>
        </p:nvGrpSpPr>
        <p:grpSpPr>
          <a:xfrm rot="0">
            <a:off x="1028700" y="3408792"/>
            <a:ext cx="8115300" cy="1136151"/>
            <a:chOff x="0" y="0"/>
            <a:chExt cx="2137363" cy="299233"/>
          </a:xfrm>
        </p:grpSpPr>
        <p:sp>
          <p:nvSpPr>
            <p:cNvPr name="Freeform 4" id="4"/>
            <p:cNvSpPr/>
            <p:nvPr/>
          </p:nvSpPr>
          <p:spPr>
            <a:xfrm flipH="false" flipV="false" rot="0">
              <a:off x="0" y="0"/>
              <a:ext cx="2137363" cy="299233"/>
            </a:xfrm>
            <a:custGeom>
              <a:avLst/>
              <a:gdLst/>
              <a:ahLst/>
              <a:cxnLst/>
              <a:rect r="r" b="b" t="t" l="l"/>
              <a:pathLst>
                <a:path h="299233" w="2137363">
                  <a:moveTo>
                    <a:pt x="33390" y="0"/>
                  </a:moveTo>
                  <a:lnTo>
                    <a:pt x="2103973" y="0"/>
                  </a:lnTo>
                  <a:cubicBezTo>
                    <a:pt x="2112829" y="0"/>
                    <a:pt x="2121321" y="3518"/>
                    <a:pt x="2127583" y="9780"/>
                  </a:cubicBezTo>
                  <a:cubicBezTo>
                    <a:pt x="2133845" y="16041"/>
                    <a:pt x="2137363" y="24534"/>
                    <a:pt x="2137363" y="33390"/>
                  </a:cubicBezTo>
                  <a:lnTo>
                    <a:pt x="2137363" y="265844"/>
                  </a:lnTo>
                  <a:cubicBezTo>
                    <a:pt x="2137363" y="274699"/>
                    <a:pt x="2133845" y="283192"/>
                    <a:pt x="2127583" y="289454"/>
                  </a:cubicBezTo>
                  <a:cubicBezTo>
                    <a:pt x="2121321" y="295715"/>
                    <a:pt x="2112829" y="299233"/>
                    <a:pt x="2103973" y="299233"/>
                  </a:cubicBezTo>
                  <a:lnTo>
                    <a:pt x="33390" y="299233"/>
                  </a:lnTo>
                  <a:cubicBezTo>
                    <a:pt x="24534" y="299233"/>
                    <a:pt x="16041" y="295715"/>
                    <a:pt x="9780" y="289454"/>
                  </a:cubicBezTo>
                  <a:cubicBezTo>
                    <a:pt x="3518" y="283192"/>
                    <a:pt x="0" y="274699"/>
                    <a:pt x="0" y="265844"/>
                  </a:cubicBezTo>
                  <a:lnTo>
                    <a:pt x="0" y="33390"/>
                  </a:lnTo>
                  <a:cubicBezTo>
                    <a:pt x="0" y="24534"/>
                    <a:pt x="3518" y="16041"/>
                    <a:pt x="9780" y="9780"/>
                  </a:cubicBezTo>
                  <a:cubicBezTo>
                    <a:pt x="16041" y="3518"/>
                    <a:pt x="24534" y="0"/>
                    <a:pt x="33390" y="0"/>
                  </a:cubicBezTo>
                  <a:close/>
                </a:path>
              </a:pathLst>
            </a:custGeom>
            <a:solidFill>
              <a:srgbClr val="000000"/>
            </a:solidFill>
            <a:ln cap="rnd">
              <a:noFill/>
              <a:prstDash val="solid"/>
              <a:round/>
            </a:ln>
          </p:spPr>
        </p:sp>
        <p:sp>
          <p:nvSpPr>
            <p:cNvPr name="TextBox 5" id="5"/>
            <p:cNvSpPr txBox="true"/>
            <p:nvPr/>
          </p:nvSpPr>
          <p:spPr>
            <a:xfrm>
              <a:off x="0" y="-38100"/>
              <a:ext cx="2137363" cy="3373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839971" y="6666366"/>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Freeform 7" id="7"/>
          <p:cNvSpPr/>
          <p:nvPr/>
        </p:nvSpPr>
        <p:spPr>
          <a:xfrm flipH="false" flipV="false" rot="0">
            <a:off x="15753800" y="6476864"/>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Freeform 8" id="8"/>
          <p:cNvSpPr/>
          <p:nvPr/>
        </p:nvSpPr>
        <p:spPr>
          <a:xfrm flipH="false" flipV="false" rot="0">
            <a:off x="15764658" y="2647291"/>
            <a:ext cx="446341" cy="457200"/>
          </a:xfrm>
          <a:custGeom>
            <a:avLst/>
            <a:gdLst/>
            <a:ahLst/>
            <a:cxnLst/>
            <a:rect r="r" b="b" t="t" l="l"/>
            <a:pathLst>
              <a:path h="457200" w="446341">
                <a:moveTo>
                  <a:pt x="0" y="0"/>
                </a:moveTo>
                <a:lnTo>
                  <a:pt x="446342" y="0"/>
                </a:lnTo>
                <a:lnTo>
                  <a:pt x="446342" y="457200"/>
                </a:lnTo>
                <a:lnTo>
                  <a:pt x="0" y="457200"/>
                </a:lnTo>
                <a:lnTo>
                  <a:pt x="0" y="0"/>
                </a:lnTo>
                <a:close/>
              </a:path>
            </a:pathLst>
          </a:custGeom>
          <a:blipFill>
            <a:blip r:embed="rId4"/>
            <a:stretch>
              <a:fillRect l="0" t="0" r="0" b="0"/>
            </a:stretch>
          </a:blipFill>
        </p:spPr>
      </p:sp>
      <p:sp>
        <p:nvSpPr>
          <p:cNvPr name="TextBox 9" id="9"/>
          <p:cNvSpPr txBox="true"/>
          <p:nvPr/>
        </p:nvSpPr>
        <p:spPr>
          <a:xfrm rot="0">
            <a:off x="975632" y="3527693"/>
            <a:ext cx="7326228" cy="1327150"/>
          </a:xfrm>
          <a:prstGeom prst="rect">
            <a:avLst/>
          </a:prstGeom>
        </p:spPr>
        <p:txBody>
          <a:bodyPr anchor="t" rtlCol="false" tIns="0" lIns="0" bIns="0" rIns="0">
            <a:spAutoFit/>
          </a:bodyPr>
          <a:lstStyle/>
          <a:p>
            <a:pPr algn="l">
              <a:lnSpc>
                <a:spcPts val="3500"/>
              </a:lnSpc>
              <a:spcBef>
                <a:spcPct val="0"/>
              </a:spcBef>
            </a:pPr>
            <a:r>
              <a:rPr lang="en-US" b="true" sz="2500">
                <a:solidFill>
                  <a:srgbClr val="FE6E04"/>
                </a:solidFill>
                <a:latin typeface="Poppins Bold"/>
                <a:ea typeface="Poppins Bold"/>
                <a:cs typeface="Poppins Bold"/>
                <a:sym typeface="Poppins Bold"/>
              </a:rPr>
              <a:t>Q:  YOU GUARANTEE PRIVACY AND AVOID VIOLATING WIRETAPPING/RECORDING LAWS?</a:t>
            </a:r>
          </a:p>
          <a:p>
            <a:pPr algn="l">
              <a:lnSpc>
                <a:spcPts val="3500"/>
              </a:lnSpc>
              <a:spcBef>
                <a:spcPct val="0"/>
              </a:spcBef>
            </a:pPr>
          </a:p>
        </p:txBody>
      </p:sp>
      <p:grpSp>
        <p:nvGrpSpPr>
          <p:cNvPr name="Group 10" id="10"/>
          <p:cNvGrpSpPr/>
          <p:nvPr/>
        </p:nvGrpSpPr>
        <p:grpSpPr>
          <a:xfrm rot="0">
            <a:off x="527725" y="4322350"/>
            <a:ext cx="9117251" cy="2298723"/>
            <a:chOff x="0" y="0"/>
            <a:chExt cx="12156335" cy="3064964"/>
          </a:xfrm>
        </p:grpSpPr>
        <p:grpSp>
          <p:nvGrpSpPr>
            <p:cNvPr name="Group 11" id="11"/>
            <p:cNvGrpSpPr/>
            <p:nvPr/>
          </p:nvGrpSpPr>
          <p:grpSpPr>
            <a:xfrm rot="0">
              <a:off x="0" y="0"/>
              <a:ext cx="12156335" cy="3064964"/>
              <a:chOff x="0" y="0"/>
              <a:chExt cx="2401251" cy="605425"/>
            </a:xfrm>
          </p:grpSpPr>
          <p:sp>
            <p:nvSpPr>
              <p:cNvPr name="Freeform 12" id="12"/>
              <p:cNvSpPr/>
              <p:nvPr/>
            </p:nvSpPr>
            <p:spPr>
              <a:xfrm flipH="false" flipV="false" rot="0">
                <a:off x="0" y="0"/>
                <a:ext cx="2401251" cy="605425"/>
              </a:xfrm>
              <a:custGeom>
                <a:avLst/>
                <a:gdLst/>
                <a:ahLst/>
                <a:cxnLst/>
                <a:rect r="r" b="b" t="t" l="l"/>
                <a:pathLst>
                  <a:path h="605425" w="2401251">
                    <a:moveTo>
                      <a:pt x="16983" y="0"/>
                    </a:moveTo>
                    <a:lnTo>
                      <a:pt x="2384268" y="0"/>
                    </a:lnTo>
                    <a:cubicBezTo>
                      <a:pt x="2388772" y="0"/>
                      <a:pt x="2393092" y="1789"/>
                      <a:pt x="2396277" y="4974"/>
                    </a:cubicBezTo>
                    <a:cubicBezTo>
                      <a:pt x="2399462" y="8159"/>
                      <a:pt x="2401251" y="12479"/>
                      <a:pt x="2401251" y="16983"/>
                    </a:cubicBezTo>
                    <a:lnTo>
                      <a:pt x="2401251" y="588442"/>
                    </a:lnTo>
                    <a:cubicBezTo>
                      <a:pt x="2401251" y="597821"/>
                      <a:pt x="2393648" y="605425"/>
                      <a:pt x="2384268" y="605425"/>
                    </a:cubicBezTo>
                    <a:lnTo>
                      <a:pt x="16983" y="605425"/>
                    </a:lnTo>
                    <a:cubicBezTo>
                      <a:pt x="7604" y="605425"/>
                      <a:pt x="0" y="597821"/>
                      <a:pt x="0" y="588442"/>
                    </a:cubicBezTo>
                    <a:lnTo>
                      <a:pt x="0" y="16983"/>
                    </a:lnTo>
                    <a:cubicBezTo>
                      <a:pt x="0" y="7604"/>
                      <a:pt x="7604" y="0"/>
                      <a:pt x="16983" y="0"/>
                    </a:cubicBezTo>
                    <a:close/>
                  </a:path>
                </a:pathLst>
              </a:custGeom>
              <a:solidFill>
                <a:srgbClr val="000000">
                  <a:alpha val="77647"/>
                </a:srgbClr>
              </a:solidFill>
              <a:ln cap="sq">
                <a:noFill/>
                <a:prstDash val="solid"/>
                <a:miter/>
              </a:ln>
            </p:spPr>
          </p:sp>
          <p:sp>
            <p:nvSpPr>
              <p:cNvPr name="TextBox 13" id="13"/>
              <p:cNvSpPr txBox="true"/>
              <p:nvPr/>
            </p:nvSpPr>
            <p:spPr>
              <a:xfrm>
                <a:off x="0" y="-38100"/>
                <a:ext cx="2401251" cy="643525"/>
              </a:xfrm>
              <a:prstGeom prst="rect">
                <a:avLst/>
              </a:prstGeom>
            </p:spPr>
            <p:txBody>
              <a:bodyPr anchor="ctr" rtlCol="false" tIns="50800" lIns="50800" bIns="50800" rIns="50800"/>
              <a:lstStyle/>
              <a:p>
                <a:pPr algn="ctr">
                  <a:lnSpc>
                    <a:spcPts val="2659"/>
                  </a:lnSpc>
                </a:pPr>
                <a:r>
                  <a:rPr lang="en-US" sz="1899">
                    <a:solidFill>
                      <a:srgbClr val="FFFFFF">
                        <a:alpha val="77647"/>
                      </a:srgbClr>
                    </a:solidFill>
                    <a:latin typeface="Lato"/>
                    <a:ea typeface="Lato"/>
                    <a:cs typeface="Lato"/>
                    <a:sym typeface="Lato"/>
                  </a:rPr>
                  <a:t>`</a:t>
                </a:r>
              </a:p>
            </p:txBody>
          </p:sp>
        </p:grpSp>
        <p:sp>
          <p:nvSpPr>
            <p:cNvPr name="TextBox 14" id="14"/>
            <p:cNvSpPr txBox="true"/>
            <p:nvPr/>
          </p:nvSpPr>
          <p:spPr>
            <a:xfrm rot="0">
              <a:off x="727219" y="569399"/>
              <a:ext cx="10701897" cy="1869017"/>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A: Yes. </a:t>
              </a:r>
              <a:r>
                <a:rPr lang="en-US" b="true" sz="1999">
                  <a:solidFill>
                    <a:srgbClr val="FF0F00"/>
                  </a:solidFill>
                  <a:latin typeface="Poppins Bold"/>
                  <a:ea typeface="Poppins Bold"/>
                  <a:cs typeface="Poppins Bold"/>
                  <a:sym typeface="Poppins Bold"/>
                </a:rPr>
                <a:t>User Consent </a:t>
              </a:r>
              <a:r>
                <a:rPr lang="en-US" sz="1999">
                  <a:solidFill>
                    <a:srgbClr val="FFFFFF"/>
                  </a:solidFill>
                  <a:latin typeface="Poppins"/>
                  <a:ea typeface="Poppins"/>
                  <a:cs typeface="Poppins"/>
                  <a:sym typeface="Poppins"/>
                </a:rPr>
                <a:t>is mandatory. </a:t>
              </a:r>
              <a:r>
                <a:rPr lang="en-US" sz="1999">
                  <a:solidFill>
                    <a:srgbClr val="FFFFFF"/>
                  </a:solidFill>
                  <a:latin typeface="Poppins"/>
                  <a:ea typeface="Poppins"/>
                  <a:cs typeface="Poppins"/>
                  <a:sym typeface="Poppins"/>
                </a:rPr>
                <a:t>Woof maintains </a:t>
              </a:r>
              <a:r>
                <a:rPr lang="en-US" b="true" sz="1999">
                  <a:solidFill>
                    <a:srgbClr val="FF0F00"/>
                  </a:solidFill>
                  <a:latin typeface="Poppins Bold"/>
                  <a:ea typeface="Poppins Bold"/>
                  <a:cs typeface="Poppins Bold"/>
                  <a:sym typeface="Poppins Bold"/>
                </a:rPr>
                <a:t>Zero </a:t>
              </a:r>
            </a:p>
            <a:p>
              <a:pPr algn="l">
                <a:lnSpc>
                  <a:spcPts val="2799"/>
                </a:lnSpc>
                <a:spcBef>
                  <a:spcPct val="0"/>
                </a:spcBef>
              </a:pPr>
              <a:r>
                <a:rPr lang="en-US" b="true" sz="1999">
                  <a:solidFill>
                    <a:srgbClr val="FF0F00"/>
                  </a:solidFill>
                  <a:latin typeface="Poppins Bold"/>
                  <a:ea typeface="Poppins Bold"/>
                  <a:cs typeface="Poppins Bold"/>
                  <a:sym typeface="Poppins Bold"/>
                </a:rPr>
                <a:t>      Storage Policy</a:t>
              </a:r>
              <a:r>
                <a:rPr lang="en-US" sz="1999">
                  <a:solidFill>
                    <a:srgbClr val="FFFFFF"/>
                  </a:solidFill>
                  <a:latin typeface="Poppins"/>
                  <a:ea typeface="Poppins"/>
                  <a:cs typeface="Poppins"/>
                  <a:sym typeface="Poppins"/>
                </a:rPr>
                <a:t>, </a:t>
              </a:r>
              <a:r>
                <a:rPr lang="en-US" sz="1999">
                  <a:solidFill>
                    <a:srgbClr val="FFFFFF"/>
                  </a:solidFill>
                  <a:latin typeface="Poppins"/>
                  <a:ea typeface="Poppins"/>
                  <a:cs typeface="Poppins"/>
                  <a:sym typeface="Poppins"/>
                </a:rPr>
                <a:t>deleting raw audio and transcripts after </a:t>
              </a:r>
            </a:p>
            <a:p>
              <a:pPr algn="l">
                <a:lnSpc>
                  <a:spcPts val="2799"/>
                </a:lnSpc>
                <a:spcBef>
                  <a:spcPct val="0"/>
                </a:spcBef>
              </a:pPr>
              <a:r>
                <a:rPr lang="en-US" sz="1999">
                  <a:solidFill>
                    <a:srgbClr val="FFFFFF"/>
                  </a:solidFill>
                  <a:latin typeface="Poppins"/>
                  <a:ea typeface="Poppins"/>
                  <a:cs typeface="Poppins"/>
                  <a:sym typeface="Poppins"/>
                </a:rPr>
                <a:t>     analysis. Only anonymized vectors are stored (PDPA </a:t>
              </a:r>
            </a:p>
            <a:p>
              <a:pPr algn="l">
                <a:lnSpc>
                  <a:spcPts val="2799"/>
                </a:lnSpc>
                <a:spcBef>
                  <a:spcPct val="0"/>
                </a:spcBef>
              </a:pPr>
              <a:r>
                <a:rPr lang="en-US" sz="1999">
                  <a:solidFill>
                    <a:srgbClr val="FFFFFF"/>
                  </a:solidFill>
                  <a:latin typeface="Poppins"/>
                  <a:ea typeface="Poppins"/>
                  <a:cs typeface="Poppins"/>
                  <a:sym typeface="Poppins"/>
                </a:rPr>
                <a:t>     compliant).</a:t>
              </a:r>
            </a:p>
          </p:txBody>
        </p:sp>
      </p:grpSp>
      <p:grpSp>
        <p:nvGrpSpPr>
          <p:cNvPr name="Group 15" id="15"/>
          <p:cNvGrpSpPr/>
          <p:nvPr/>
        </p:nvGrpSpPr>
        <p:grpSpPr>
          <a:xfrm rot="0">
            <a:off x="9144000" y="3408792"/>
            <a:ext cx="8430135" cy="1238999"/>
            <a:chOff x="0" y="0"/>
            <a:chExt cx="2220283" cy="326321"/>
          </a:xfrm>
        </p:grpSpPr>
        <p:sp>
          <p:nvSpPr>
            <p:cNvPr name="Freeform 16" id="16"/>
            <p:cNvSpPr/>
            <p:nvPr/>
          </p:nvSpPr>
          <p:spPr>
            <a:xfrm flipH="false" flipV="false" rot="0">
              <a:off x="0" y="0"/>
              <a:ext cx="2220282" cy="326321"/>
            </a:xfrm>
            <a:custGeom>
              <a:avLst/>
              <a:gdLst/>
              <a:ahLst/>
              <a:cxnLst/>
              <a:rect r="r" b="b" t="t" l="l"/>
              <a:pathLst>
                <a:path h="326321" w="2220282">
                  <a:moveTo>
                    <a:pt x="32143" y="0"/>
                  </a:moveTo>
                  <a:lnTo>
                    <a:pt x="2188140" y="0"/>
                  </a:lnTo>
                  <a:cubicBezTo>
                    <a:pt x="2196665" y="0"/>
                    <a:pt x="2204840" y="3386"/>
                    <a:pt x="2210868" y="9414"/>
                  </a:cubicBezTo>
                  <a:cubicBezTo>
                    <a:pt x="2216896" y="15442"/>
                    <a:pt x="2220282" y="23618"/>
                    <a:pt x="2220282" y="32143"/>
                  </a:cubicBezTo>
                  <a:lnTo>
                    <a:pt x="2220282" y="294178"/>
                  </a:lnTo>
                  <a:cubicBezTo>
                    <a:pt x="2220282" y="302703"/>
                    <a:pt x="2216896" y="310878"/>
                    <a:pt x="2210868" y="316906"/>
                  </a:cubicBezTo>
                  <a:cubicBezTo>
                    <a:pt x="2204840" y="322934"/>
                    <a:pt x="2196665" y="326321"/>
                    <a:pt x="2188140" y="326321"/>
                  </a:cubicBezTo>
                  <a:lnTo>
                    <a:pt x="32143" y="326321"/>
                  </a:lnTo>
                  <a:cubicBezTo>
                    <a:pt x="23618" y="326321"/>
                    <a:pt x="15442" y="322934"/>
                    <a:pt x="9414" y="316906"/>
                  </a:cubicBezTo>
                  <a:cubicBezTo>
                    <a:pt x="3386" y="310878"/>
                    <a:pt x="0" y="302703"/>
                    <a:pt x="0" y="294178"/>
                  </a:cubicBezTo>
                  <a:lnTo>
                    <a:pt x="0" y="32143"/>
                  </a:lnTo>
                  <a:cubicBezTo>
                    <a:pt x="0" y="23618"/>
                    <a:pt x="3386" y="15442"/>
                    <a:pt x="9414" y="9414"/>
                  </a:cubicBezTo>
                  <a:cubicBezTo>
                    <a:pt x="15442" y="3386"/>
                    <a:pt x="23618" y="0"/>
                    <a:pt x="32143" y="0"/>
                  </a:cubicBezTo>
                  <a:close/>
                </a:path>
              </a:pathLst>
            </a:custGeom>
            <a:solidFill>
              <a:srgbClr val="000000"/>
            </a:solidFill>
            <a:ln cap="rnd">
              <a:noFill/>
              <a:prstDash val="solid"/>
              <a:round/>
            </a:ln>
          </p:spPr>
        </p:sp>
        <p:sp>
          <p:nvSpPr>
            <p:cNvPr name="TextBox 17" id="17"/>
            <p:cNvSpPr txBox="true"/>
            <p:nvPr/>
          </p:nvSpPr>
          <p:spPr>
            <a:xfrm>
              <a:off x="0" y="-38100"/>
              <a:ext cx="2220283" cy="364421"/>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9929666" y="3527693"/>
            <a:ext cx="7326228" cy="1327150"/>
          </a:xfrm>
          <a:prstGeom prst="rect">
            <a:avLst/>
          </a:prstGeom>
        </p:spPr>
        <p:txBody>
          <a:bodyPr anchor="t" rtlCol="false" tIns="0" lIns="0" bIns="0" rIns="0">
            <a:spAutoFit/>
          </a:bodyPr>
          <a:lstStyle/>
          <a:p>
            <a:pPr algn="l">
              <a:lnSpc>
                <a:spcPts val="3500"/>
              </a:lnSpc>
              <a:spcBef>
                <a:spcPct val="0"/>
              </a:spcBef>
            </a:pPr>
            <a:r>
              <a:rPr lang="en-US" b="true" sz="2500">
                <a:solidFill>
                  <a:srgbClr val="FE6E04"/>
                </a:solidFill>
                <a:latin typeface="Poppins Bold"/>
                <a:ea typeface="Poppins Bold"/>
                <a:cs typeface="Poppins Bold"/>
                <a:sym typeface="Poppins Bold"/>
              </a:rPr>
              <a:t>Q: HOW WILL YOU ACQUIRE ENOUGH LABELED DATA TO SCALE THE LLM?</a:t>
            </a:r>
          </a:p>
          <a:p>
            <a:pPr algn="l">
              <a:lnSpc>
                <a:spcPts val="3500"/>
              </a:lnSpc>
              <a:spcBef>
                <a:spcPct val="0"/>
              </a:spcBef>
            </a:pPr>
          </a:p>
        </p:txBody>
      </p:sp>
      <p:grpSp>
        <p:nvGrpSpPr>
          <p:cNvPr name="Group 19" id="19"/>
          <p:cNvGrpSpPr/>
          <p:nvPr/>
        </p:nvGrpSpPr>
        <p:grpSpPr>
          <a:xfrm rot="0">
            <a:off x="9437674" y="4674775"/>
            <a:ext cx="8310212" cy="2298723"/>
            <a:chOff x="0" y="0"/>
            <a:chExt cx="11080283" cy="3064964"/>
          </a:xfrm>
        </p:grpSpPr>
        <p:grpSp>
          <p:nvGrpSpPr>
            <p:cNvPr name="Group 20" id="20"/>
            <p:cNvGrpSpPr/>
            <p:nvPr/>
          </p:nvGrpSpPr>
          <p:grpSpPr>
            <a:xfrm rot="0">
              <a:off x="0" y="0"/>
              <a:ext cx="11080283" cy="3064964"/>
              <a:chOff x="0" y="0"/>
              <a:chExt cx="2188698" cy="605425"/>
            </a:xfrm>
          </p:grpSpPr>
          <p:sp>
            <p:nvSpPr>
              <p:cNvPr name="Freeform 21" id="21"/>
              <p:cNvSpPr/>
              <p:nvPr/>
            </p:nvSpPr>
            <p:spPr>
              <a:xfrm flipH="false" flipV="false" rot="0">
                <a:off x="0" y="0"/>
                <a:ext cx="2188698" cy="605425"/>
              </a:xfrm>
              <a:custGeom>
                <a:avLst/>
                <a:gdLst/>
                <a:ahLst/>
                <a:cxnLst/>
                <a:rect r="r" b="b" t="t" l="l"/>
                <a:pathLst>
                  <a:path h="605425" w="2188698">
                    <a:moveTo>
                      <a:pt x="18632" y="0"/>
                    </a:moveTo>
                    <a:lnTo>
                      <a:pt x="2170066" y="0"/>
                    </a:lnTo>
                    <a:cubicBezTo>
                      <a:pt x="2180356" y="0"/>
                      <a:pt x="2188698" y="8342"/>
                      <a:pt x="2188698" y="18632"/>
                    </a:cubicBezTo>
                    <a:lnTo>
                      <a:pt x="2188698" y="586793"/>
                    </a:lnTo>
                    <a:cubicBezTo>
                      <a:pt x="2188698" y="597083"/>
                      <a:pt x="2180356" y="605425"/>
                      <a:pt x="2170066" y="605425"/>
                    </a:cubicBezTo>
                    <a:lnTo>
                      <a:pt x="18632" y="605425"/>
                    </a:lnTo>
                    <a:cubicBezTo>
                      <a:pt x="8342" y="605425"/>
                      <a:pt x="0" y="597083"/>
                      <a:pt x="0" y="586793"/>
                    </a:cubicBezTo>
                    <a:lnTo>
                      <a:pt x="0" y="18632"/>
                    </a:lnTo>
                    <a:cubicBezTo>
                      <a:pt x="0" y="8342"/>
                      <a:pt x="8342" y="0"/>
                      <a:pt x="18632" y="0"/>
                    </a:cubicBezTo>
                    <a:close/>
                  </a:path>
                </a:pathLst>
              </a:custGeom>
              <a:solidFill>
                <a:srgbClr val="000000">
                  <a:alpha val="77647"/>
                </a:srgbClr>
              </a:solidFill>
              <a:ln cap="sq">
                <a:noFill/>
                <a:prstDash val="solid"/>
                <a:miter/>
              </a:ln>
            </p:spPr>
          </p:sp>
          <p:sp>
            <p:nvSpPr>
              <p:cNvPr name="TextBox 22" id="22"/>
              <p:cNvSpPr txBox="true"/>
              <p:nvPr/>
            </p:nvSpPr>
            <p:spPr>
              <a:xfrm>
                <a:off x="0" y="-38100"/>
                <a:ext cx="2188698" cy="643525"/>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662847" y="569399"/>
              <a:ext cx="9754589" cy="1869017"/>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A: Strategic Government Collaboration. We seek </a:t>
              </a:r>
              <a:r>
                <a:rPr lang="en-US" b="true" sz="1999">
                  <a:solidFill>
                    <a:srgbClr val="FF0F00"/>
                  </a:solidFill>
                  <a:latin typeface="Poppins Bold"/>
                  <a:ea typeface="Poppins Bold"/>
                  <a:cs typeface="Poppins Bold"/>
                  <a:sym typeface="Poppins Bold"/>
                </a:rPr>
                <a:t>data-</a:t>
              </a:r>
            </a:p>
            <a:p>
              <a:pPr algn="l">
                <a:lnSpc>
                  <a:spcPts val="2799"/>
                </a:lnSpc>
                <a:spcBef>
                  <a:spcPct val="0"/>
                </a:spcBef>
              </a:pPr>
              <a:r>
                <a:rPr lang="en-US" b="true" sz="1999">
                  <a:solidFill>
                    <a:srgbClr val="FF0F00"/>
                  </a:solidFill>
                  <a:latin typeface="Poppins Bold"/>
                  <a:ea typeface="Poppins Bold"/>
                  <a:cs typeface="Poppins Bold"/>
                  <a:sym typeface="Poppins Bold"/>
                </a:rPr>
                <a:t>     sharing agreements</a:t>
              </a:r>
              <a:r>
                <a:rPr lang="en-US" sz="1999">
                  <a:solidFill>
                    <a:srgbClr val="FFFFFF"/>
                  </a:solidFill>
                  <a:latin typeface="Poppins"/>
                  <a:ea typeface="Poppins"/>
                  <a:cs typeface="Poppins"/>
                  <a:sym typeface="Poppins"/>
                </a:rPr>
                <a:t> w</a:t>
              </a:r>
              <a:r>
                <a:rPr lang="en-US" sz="1999">
                  <a:solidFill>
                    <a:srgbClr val="FFFFFF"/>
                  </a:solidFill>
                  <a:latin typeface="Poppins"/>
                  <a:ea typeface="Poppins"/>
                  <a:cs typeface="Poppins"/>
                  <a:sym typeface="Poppins"/>
                </a:rPr>
                <a:t>it</a:t>
              </a:r>
              <a:r>
                <a:rPr lang="en-US" sz="1999">
                  <a:solidFill>
                    <a:srgbClr val="FFFFFF"/>
                  </a:solidFill>
                  <a:latin typeface="Poppins"/>
                  <a:ea typeface="Poppins"/>
                  <a:cs typeface="Poppins"/>
                  <a:sym typeface="Poppins"/>
                </a:rPr>
                <a:t>h</a:t>
              </a:r>
              <a:r>
                <a:rPr lang="en-US" sz="1999">
                  <a:solidFill>
                    <a:srgbClr val="FFFFFF"/>
                  </a:solidFill>
                  <a:latin typeface="Poppins"/>
                  <a:ea typeface="Poppins"/>
                  <a:cs typeface="Poppins"/>
                  <a:sym typeface="Poppins"/>
                </a:rPr>
                <a:t> </a:t>
              </a:r>
              <a:r>
                <a:rPr lang="en-US" b="true" sz="1999">
                  <a:solidFill>
                    <a:srgbClr val="FFFFFF"/>
                  </a:solidFill>
                  <a:latin typeface="Poppins Bold"/>
                  <a:ea typeface="Poppins Bold"/>
                  <a:cs typeface="Poppins Bold"/>
                  <a:sym typeface="Poppins Bold"/>
                </a:rPr>
                <a:t>MCMC</a:t>
              </a:r>
              <a:r>
                <a:rPr lang="en-US" sz="1999">
                  <a:solidFill>
                    <a:srgbClr val="FFFFFF"/>
                  </a:solidFill>
                  <a:latin typeface="Poppins"/>
                  <a:ea typeface="Poppins"/>
                  <a:cs typeface="Poppins"/>
                  <a:sym typeface="Poppins"/>
                </a:rPr>
                <a:t> and </a:t>
              </a:r>
              <a:r>
                <a:rPr lang="en-US" b="true" sz="1999">
                  <a:solidFill>
                    <a:srgbClr val="FFFFFF"/>
                  </a:solidFill>
                  <a:latin typeface="Poppins Bold"/>
                  <a:ea typeface="Poppins Bold"/>
                  <a:cs typeface="Poppins Bold"/>
                  <a:sym typeface="Poppins Bold"/>
                </a:rPr>
                <a:t>NSRC</a:t>
              </a:r>
              <a:r>
                <a:rPr lang="en-US" sz="1999">
                  <a:solidFill>
                    <a:srgbClr val="FFFFFF"/>
                  </a:solidFill>
                  <a:latin typeface="Poppins"/>
                  <a:ea typeface="Poppins"/>
                  <a:cs typeface="Poppins"/>
                  <a:sym typeface="Poppins"/>
                </a:rPr>
                <a:t> on r</a:t>
              </a:r>
              <a:r>
                <a:rPr lang="en-US" sz="1999">
                  <a:solidFill>
                    <a:srgbClr val="FFFFFF"/>
                  </a:solidFill>
                  <a:latin typeface="Poppins"/>
                  <a:ea typeface="Poppins"/>
                  <a:cs typeface="Poppins"/>
                  <a:sym typeface="Poppins"/>
                </a:rPr>
                <a:t>e</a:t>
              </a:r>
              <a:r>
                <a:rPr lang="en-US" sz="1999">
                  <a:solidFill>
                    <a:srgbClr val="FFFFFF"/>
                  </a:solidFill>
                  <a:latin typeface="Poppins"/>
                  <a:ea typeface="Poppins"/>
                  <a:cs typeface="Poppins"/>
                  <a:sym typeface="Poppins"/>
                </a:rPr>
                <a:t>al-</a:t>
              </a:r>
            </a:p>
            <a:p>
              <a:pPr algn="l">
                <a:lnSpc>
                  <a:spcPts val="2799"/>
                </a:lnSpc>
                <a:spcBef>
                  <a:spcPct val="0"/>
                </a:spcBef>
              </a:pPr>
              <a:r>
                <a:rPr lang="en-US" sz="1999">
                  <a:solidFill>
                    <a:srgbClr val="FFFFFF"/>
                  </a:solidFill>
                  <a:latin typeface="Poppins"/>
                  <a:ea typeface="Poppins"/>
                  <a:cs typeface="Poppins"/>
                  <a:sym typeface="Poppins"/>
                </a:rPr>
                <a:t>    world scam dialogues, ensuring continuous AI</a:t>
              </a:r>
            </a:p>
            <a:p>
              <a:pPr algn="l">
                <a:lnSpc>
                  <a:spcPts val="2799"/>
                </a:lnSpc>
                <a:spcBef>
                  <a:spcPct val="0"/>
                </a:spcBef>
              </a:pPr>
              <a:r>
                <a:rPr lang="en-US" sz="1999">
                  <a:solidFill>
                    <a:srgbClr val="FFFFFF"/>
                  </a:solidFill>
                  <a:latin typeface="Poppins"/>
                  <a:ea typeface="Poppins"/>
                  <a:cs typeface="Poppins"/>
                  <a:sym typeface="Poppins"/>
                </a:rPr>
                <a:t>    improvement.</a:t>
              </a:r>
            </a:p>
          </p:txBody>
        </p:sp>
      </p:grpSp>
      <p:grpSp>
        <p:nvGrpSpPr>
          <p:cNvPr name="Group 24" id="24"/>
          <p:cNvGrpSpPr/>
          <p:nvPr/>
        </p:nvGrpSpPr>
        <p:grpSpPr>
          <a:xfrm rot="0">
            <a:off x="692493" y="1920068"/>
            <a:ext cx="9237174" cy="994388"/>
            <a:chOff x="0" y="0"/>
            <a:chExt cx="12316232" cy="1325851"/>
          </a:xfrm>
        </p:grpSpPr>
        <p:sp>
          <p:nvSpPr>
            <p:cNvPr name="TextBox 25" id="25"/>
            <p:cNvSpPr txBox="true"/>
            <p:nvPr/>
          </p:nvSpPr>
          <p:spPr>
            <a:xfrm rot="0">
              <a:off x="0" y="157042"/>
              <a:ext cx="12316232" cy="1011767"/>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FAQ: </a:t>
              </a:r>
              <a:r>
                <a:rPr lang="en-US" b="true" sz="5000">
                  <a:solidFill>
                    <a:srgbClr val="FE6E04"/>
                  </a:solidFill>
                  <a:latin typeface="Poppins Bold"/>
                  <a:ea typeface="Poppins Bold"/>
                  <a:cs typeface="Poppins Bold"/>
                  <a:sym typeface="Poppins Bold"/>
                </a:rPr>
                <a:t>LEGALITY</a:t>
              </a:r>
              <a:r>
                <a:rPr lang="en-US" b="true" sz="5000">
                  <a:solidFill>
                    <a:srgbClr val="FBF9F1"/>
                  </a:solidFill>
                  <a:latin typeface="Poppins Bold"/>
                  <a:ea typeface="Poppins Bold"/>
                  <a:cs typeface="Poppins Bold"/>
                  <a:sym typeface="Poppins Bold"/>
                </a:rPr>
                <a:t> &amp; PRIVACY</a:t>
              </a:r>
            </a:p>
          </p:txBody>
        </p:sp>
        <p:sp>
          <p:nvSpPr>
            <p:cNvPr name="AutoShape 26" id="26"/>
            <p:cNvSpPr/>
            <p:nvPr/>
          </p:nvSpPr>
          <p:spPr>
            <a:xfrm flipV="true">
              <a:off x="229747" y="0"/>
              <a:ext cx="0" cy="1325851"/>
            </a:xfrm>
            <a:prstGeom prst="line">
              <a:avLst/>
            </a:prstGeom>
            <a:ln cap="flat" w="139700">
              <a:solidFill>
                <a:srgbClr val="FE6E04"/>
              </a:solidFill>
              <a:prstDash val="solid"/>
              <a:headEnd type="none" len="sm" w="sm"/>
              <a:tailEnd type="none" len="sm" w="sm"/>
            </a:ln>
          </p:spPr>
        </p:sp>
      </p:gr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3408792"/>
            <a:ext cx="8115300" cy="1136151"/>
            <a:chOff x="0" y="0"/>
            <a:chExt cx="2137363" cy="299233"/>
          </a:xfrm>
        </p:grpSpPr>
        <p:sp>
          <p:nvSpPr>
            <p:cNvPr name="Freeform 3" id="3"/>
            <p:cNvSpPr/>
            <p:nvPr/>
          </p:nvSpPr>
          <p:spPr>
            <a:xfrm flipH="false" flipV="false" rot="0">
              <a:off x="0" y="0"/>
              <a:ext cx="2137363" cy="299233"/>
            </a:xfrm>
            <a:custGeom>
              <a:avLst/>
              <a:gdLst/>
              <a:ahLst/>
              <a:cxnLst/>
              <a:rect r="r" b="b" t="t" l="l"/>
              <a:pathLst>
                <a:path h="299233" w="2137363">
                  <a:moveTo>
                    <a:pt x="33390" y="0"/>
                  </a:moveTo>
                  <a:lnTo>
                    <a:pt x="2103973" y="0"/>
                  </a:lnTo>
                  <a:cubicBezTo>
                    <a:pt x="2112829" y="0"/>
                    <a:pt x="2121321" y="3518"/>
                    <a:pt x="2127583" y="9780"/>
                  </a:cubicBezTo>
                  <a:cubicBezTo>
                    <a:pt x="2133845" y="16041"/>
                    <a:pt x="2137363" y="24534"/>
                    <a:pt x="2137363" y="33390"/>
                  </a:cubicBezTo>
                  <a:lnTo>
                    <a:pt x="2137363" y="265844"/>
                  </a:lnTo>
                  <a:cubicBezTo>
                    <a:pt x="2137363" y="274699"/>
                    <a:pt x="2133845" y="283192"/>
                    <a:pt x="2127583" y="289454"/>
                  </a:cubicBezTo>
                  <a:cubicBezTo>
                    <a:pt x="2121321" y="295715"/>
                    <a:pt x="2112829" y="299233"/>
                    <a:pt x="2103973" y="299233"/>
                  </a:cubicBezTo>
                  <a:lnTo>
                    <a:pt x="33390" y="299233"/>
                  </a:lnTo>
                  <a:cubicBezTo>
                    <a:pt x="24534" y="299233"/>
                    <a:pt x="16041" y="295715"/>
                    <a:pt x="9780" y="289454"/>
                  </a:cubicBezTo>
                  <a:cubicBezTo>
                    <a:pt x="3518" y="283192"/>
                    <a:pt x="0" y="274699"/>
                    <a:pt x="0" y="265844"/>
                  </a:cubicBezTo>
                  <a:lnTo>
                    <a:pt x="0" y="33390"/>
                  </a:lnTo>
                  <a:cubicBezTo>
                    <a:pt x="0" y="24534"/>
                    <a:pt x="3518" y="16041"/>
                    <a:pt x="9780" y="9780"/>
                  </a:cubicBezTo>
                  <a:cubicBezTo>
                    <a:pt x="16041" y="3518"/>
                    <a:pt x="24534" y="0"/>
                    <a:pt x="33390" y="0"/>
                  </a:cubicBezTo>
                  <a:close/>
                </a:path>
              </a:pathLst>
            </a:custGeom>
            <a:solidFill>
              <a:srgbClr val="000000"/>
            </a:solidFill>
            <a:ln cap="rnd">
              <a:noFill/>
              <a:prstDash val="solid"/>
              <a:round/>
            </a:ln>
          </p:spPr>
        </p:sp>
        <p:sp>
          <p:nvSpPr>
            <p:cNvPr name="TextBox 4" id="4"/>
            <p:cNvSpPr txBox="true"/>
            <p:nvPr/>
          </p:nvSpPr>
          <p:spPr>
            <a:xfrm>
              <a:off x="0" y="-38100"/>
              <a:ext cx="2137363" cy="3373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271414" y="1920068"/>
            <a:ext cx="13745171" cy="10034901"/>
          </a:xfrm>
          <a:custGeom>
            <a:avLst/>
            <a:gdLst/>
            <a:ahLst/>
            <a:cxnLst/>
            <a:rect r="r" b="b" t="t" l="l"/>
            <a:pathLst>
              <a:path h="10034901" w="13745171">
                <a:moveTo>
                  <a:pt x="0" y="0"/>
                </a:moveTo>
                <a:lnTo>
                  <a:pt x="13745172" y="0"/>
                </a:lnTo>
                <a:lnTo>
                  <a:pt x="13745172" y="10034901"/>
                </a:lnTo>
                <a:lnTo>
                  <a:pt x="0" y="10034901"/>
                </a:lnTo>
                <a:lnTo>
                  <a:pt x="0" y="0"/>
                </a:lnTo>
                <a:close/>
              </a:path>
            </a:pathLst>
          </a:custGeom>
          <a:blipFill>
            <a:blip r:embed="rId2">
              <a:alphaModFix amt="38000"/>
            </a:blip>
            <a:stretch>
              <a:fillRect l="-523" t="0" r="-523" b="0"/>
            </a:stretch>
          </a:blipFill>
        </p:spPr>
      </p:sp>
      <p:sp>
        <p:nvSpPr>
          <p:cNvPr name="TextBox 6" id="6"/>
          <p:cNvSpPr txBox="true"/>
          <p:nvPr/>
        </p:nvSpPr>
        <p:spPr>
          <a:xfrm rot="0">
            <a:off x="1095555" y="4094093"/>
            <a:ext cx="7326228" cy="450850"/>
          </a:xfrm>
          <a:prstGeom prst="rect">
            <a:avLst/>
          </a:prstGeom>
        </p:spPr>
        <p:txBody>
          <a:bodyPr anchor="t" rtlCol="false" tIns="0" lIns="0" bIns="0" rIns="0">
            <a:spAutoFit/>
          </a:bodyPr>
          <a:lstStyle/>
          <a:p>
            <a:pPr algn="l">
              <a:lnSpc>
                <a:spcPts val="3500"/>
              </a:lnSpc>
              <a:spcBef>
                <a:spcPct val="0"/>
              </a:spcBef>
            </a:pPr>
            <a:r>
              <a:rPr lang="en-US" b="true" sz="2500">
                <a:solidFill>
                  <a:srgbClr val="FE6E04"/>
                </a:solidFill>
                <a:latin typeface="Poppins Bold"/>
                <a:ea typeface="Poppins Bold"/>
                <a:cs typeface="Poppins Bold"/>
                <a:sym typeface="Poppins Bold"/>
              </a:rPr>
              <a:t>Q: WHAT</a:t>
            </a:r>
            <a:r>
              <a:rPr lang="en-US" b="true" sz="2500">
                <a:solidFill>
                  <a:srgbClr val="FE6E04"/>
                </a:solidFill>
                <a:latin typeface="Poppins Bold"/>
                <a:ea typeface="Poppins Bold"/>
                <a:cs typeface="Poppins Bold"/>
                <a:sym typeface="Poppins Bold"/>
              </a:rPr>
              <a:t> ABOUT FALSE POSITIVES?</a:t>
            </a:r>
          </a:p>
        </p:txBody>
      </p:sp>
      <p:grpSp>
        <p:nvGrpSpPr>
          <p:cNvPr name="Group 7" id="7"/>
          <p:cNvGrpSpPr/>
          <p:nvPr/>
        </p:nvGrpSpPr>
        <p:grpSpPr>
          <a:xfrm rot="0">
            <a:off x="527725" y="4544943"/>
            <a:ext cx="9117251" cy="2298723"/>
            <a:chOff x="0" y="0"/>
            <a:chExt cx="12156335" cy="3064964"/>
          </a:xfrm>
        </p:grpSpPr>
        <p:grpSp>
          <p:nvGrpSpPr>
            <p:cNvPr name="Group 8" id="8"/>
            <p:cNvGrpSpPr/>
            <p:nvPr/>
          </p:nvGrpSpPr>
          <p:grpSpPr>
            <a:xfrm rot="0">
              <a:off x="0" y="0"/>
              <a:ext cx="12156335" cy="3064964"/>
              <a:chOff x="0" y="0"/>
              <a:chExt cx="2401251" cy="605425"/>
            </a:xfrm>
          </p:grpSpPr>
          <p:sp>
            <p:nvSpPr>
              <p:cNvPr name="Freeform 9" id="9"/>
              <p:cNvSpPr/>
              <p:nvPr/>
            </p:nvSpPr>
            <p:spPr>
              <a:xfrm flipH="false" flipV="false" rot="0">
                <a:off x="0" y="0"/>
                <a:ext cx="2401251" cy="605425"/>
              </a:xfrm>
              <a:custGeom>
                <a:avLst/>
                <a:gdLst/>
                <a:ahLst/>
                <a:cxnLst/>
                <a:rect r="r" b="b" t="t" l="l"/>
                <a:pathLst>
                  <a:path h="605425" w="2401251">
                    <a:moveTo>
                      <a:pt x="16983" y="0"/>
                    </a:moveTo>
                    <a:lnTo>
                      <a:pt x="2384268" y="0"/>
                    </a:lnTo>
                    <a:cubicBezTo>
                      <a:pt x="2388772" y="0"/>
                      <a:pt x="2393092" y="1789"/>
                      <a:pt x="2396277" y="4974"/>
                    </a:cubicBezTo>
                    <a:cubicBezTo>
                      <a:pt x="2399462" y="8159"/>
                      <a:pt x="2401251" y="12479"/>
                      <a:pt x="2401251" y="16983"/>
                    </a:cubicBezTo>
                    <a:lnTo>
                      <a:pt x="2401251" y="588442"/>
                    </a:lnTo>
                    <a:cubicBezTo>
                      <a:pt x="2401251" y="597821"/>
                      <a:pt x="2393648" y="605425"/>
                      <a:pt x="2384268" y="605425"/>
                    </a:cubicBezTo>
                    <a:lnTo>
                      <a:pt x="16983" y="605425"/>
                    </a:lnTo>
                    <a:cubicBezTo>
                      <a:pt x="7604" y="605425"/>
                      <a:pt x="0" y="597821"/>
                      <a:pt x="0" y="588442"/>
                    </a:cubicBezTo>
                    <a:lnTo>
                      <a:pt x="0" y="16983"/>
                    </a:lnTo>
                    <a:cubicBezTo>
                      <a:pt x="0" y="7604"/>
                      <a:pt x="7604" y="0"/>
                      <a:pt x="16983" y="0"/>
                    </a:cubicBezTo>
                    <a:close/>
                  </a:path>
                </a:pathLst>
              </a:custGeom>
              <a:solidFill>
                <a:srgbClr val="000000">
                  <a:alpha val="77647"/>
                </a:srgbClr>
              </a:solidFill>
              <a:ln cap="sq">
                <a:noFill/>
                <a:prstDash val="solid"/>
                <a:miter/>
              </a:ln>
            </p:spPr>
          </p:sp>
          <p:sp>
            <p:nvSpPr>
              <p:cNvPr name="TextBox 10" id="10"/>
              <p:cNvSpPr txBox="true"/>
              <p:nvPr/>
            </p:nvSpPr>
            <p:spPr>
              <a:xfrm>
                <a:off x="0" y="-38100"/>
                <a:ext cx="2401251" cy="6435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727219" y="569399"/>
              <a:ext cx="10701897" cy="1869017"/>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A: </a:t>
              </a:r>
              <a:r>
                <a:rPr lang="en-US" sz="1999">
                  <a:solidFill>
                    <a:srgbClr val="FFFFFF"/>
                  </a:solidFill>
                  <a:latin typeface="Poppins"/>
                  <a:ea typeface="Poppins"/>
                  <a:cs typeface="Poppins"/>
                  <a:sym typeface="Poppins"/>
                </a:rPr>
                <a:t>We use a Two-Step Verification: </a:t>
              </a:r>
            </a:p>
            <a:p>
              <a:pPr algn="l">
                <a:lnSpc>
                  <a:spcPts val="2799"/>
                </a:lnSpc>
                <a:spcBef>
                  <a:spcPct val="0"/>
                </a:spcBef>
              </a:pPr>
              <a:r>
                <a:rPr lang="en-US" sz="1999">
                  <a:solidFill>
                    <a:srgbClr val="FFFFFF"/>
                  </a:solidFill>
                  <a:latin typeface="Poppins"/>
                  <a:ea typeface="Poppins"/>
                  <a:cs typeface="Poppins"/>
                  <a:sym typeface="Poppins"/>
                </a:rPr>
                <a:t>    </a:t>
              </a:r>
              <a:r>
                <a:rPr lang="en-US" b="true" sz="1999">
                  <a:solidFill>
                    <a:srgbClr val="F90403"/>
                  </a:solidFill>
                  <a:latin typeface="Poppins Bold"/>
                  <a:ea typeface="Poppins Bold"/>
                  <a:cs typeface="Poppins Bold"/>
                  <a:sym typeface="Poppins Bold"/>
                </a:rPr>
                <a:t>High</a:t>
              </a:r>
              <a:r>
                <a:rPr lang="en-US" b="true" sz="1999">
                  <a:solidFill>
                    <a:srgbClr val="FF0F00"/>
                  </a:solidFill>
                  <a:latin typeface="Poppins Bold"/>
                  <a:ea typeface="Poppins Bold"/>
                  <a:cs typeface="Poppins Bold"/>
                  <a:sym typeface="Poppins Bold"/>
                </a:rPr>
                <a:t>-precision Al Score</a:t>
              </a:r>
              <a:r>
                <a:rPr lang="en-US" sz="1999">
                  <a:solidFill>
                    <a:srgbClr val="FFFFFF"/>
                  </a:solidFill>
                  <a:latin typeface="Poppins"/>
                  <a:ea typeface="Poppins"/>
                  <a:cs typeface="Poppins"/>
                  <a:sym typeface="Poppins"/>
                </a:rPr>
                <a:t> + </a:t>
              </a:r>
              <a:r>
                <a:rPr lang="en-US" b="true" sz="1999">
                  <a:solidFill>
                    <a:srgbClr val="FF0F00"/>
                  </a:solidFill>
                  <a:latin typeface="Poppins Bold"/>
                  <a:ea typeface="Poppins Bold"/>
                  <a:cs typeface="Poppins Bold"/>
                  <a:sym typeface="Poppins Bold"/>
                </a:rPr>
                <a:t>Whitelist check</a:t>
              </a:r>
              <a:r>
                <a:rPr lang="en-US" sz="1999">
                  <a:solidFill>
                    <a:srgbClr val="FFFFFF"/>
                  </a:solidFill>
                  <a:latin typeface="Poppins"/>
                  <a:ea typeface="Poppins"/>
                  <a:cs typeface="Poppins"/>
                  <a:sym typeface="Poppins"/>
                </a:rPr>
                <a:t> </a:t>
              </a:r>
            </a:p>
            <a:p>
              <a:pPr algn="l">
                <a:lnSpc>
                  <a:spcPts val="2799"/>
                </a:lnSpc>
                <a:spcBef>
                  <a:spcPct val="0"/>
                </a:spcBef>
              </a:pPr>
              <a:r>
                <a:rPr lang="en-US" sz="1999">
                  <a:solidFill>
                    <a:srgbClr val="FFFFFF"/>
                  </a:solidFill>
                  <a:latin typeface="Poppins"/>
                  <a:ea typeface="Poppins"/>
                  <a:cs typeface="Poppins"/>
                  <a:sym typeface="Poppins"/>
                </a:rPr>
                <a:t>    against verified businesses to prevent flagging legitimate</a:t>
              </a:r>
            </a:p>
            <a:p>
              <a:pPr algn="l">
                <a:lnSpc>
                  <a:spcPts val="2799"/>
                </a:lnSpc>
                <a:spcBef>
                  <a:spcPct val="0"/>
                </a:spcBef>
              </a:pPr>
              <a:r>
                <a:rPr lang="en-US" sz="1999">
                  <a:solidFill>
                    <a:srgbClr val="FFFFFF"/>
                  </a:solidFill>
                  <a:latin typeface="Poppins"/>
                  <a:ea typeface="Poppins"/>
                  <a:cs typeface="Poppins"/>
                  <a:sym typeface="Poppins"/>
                </a:rPr>
                <a:t>    calls.</a:t>
              </a:r>
            </a:p>
          </p:txBody>
        </p:sp>
      </p:grpSp>
      <p:sp>
        <p:nvSpPr>
          <p:cNvPr name="TextBox 12" id="12"/>
          <p:cNvSpPr txBox="true"/>
          <p:nvPr/>
        </p:nvSpPr>
        <p:spPr>
          <a:xfrm rot="0">
            <a:off x="9980647" y="4094093"/>
            <a:ext cx="8525458" cy="889000"/>
          </a:xfrm>
          <a:prstGeom prst="rect">
            <a:avLst/>
          </a:prstGeom>
        </p:spPr>
        <p:txBody>
          <a:bodyPr anchor="t" rtlCol="false" tIns="0" lIns="0" bIns="0" rIns="0">
            <a:spAutoFit/>
          </a:bodyPr>
          <a:lstStyle/>
          <a:p>
            <a:pPr algn="l">
              <a:lnSpc>
                <a:spcPts val="3500"/>
              </a:lnSpc>
            </a:pPr>
            <a:r>
              <a:rPr lang="en-US" b="true" sz="2500">
                <a:solidFill>
                  <a:srgbClr val="FE6E04"/>
                </a:solidFill>
                <a:latin typeface="Poppins Bold"/>
                <a:ea typeface="Poppins Bold"/>
                <a:cs typeface="Poppins Bold"/>
                <a:sym typeface="Poppins Bold"/>
              </a:rPr>
              <a:t>Q: WHY JAM AI?</a:t>
            </a:r>
          </a:p>
          <a:p>
            <a:pPr algn="l">
              <a:lnSpc>
                <a:spcPts val="3500"/>
              </a:lnSpc>
              <a:spcBef>
                <a:spcPct val="0"/>
              </a:spcBef>
            </a:pPr>
          </a:p>
        </p:txBody>
      </p:sp>
      <p:sp>
        <p:nvSpPr>
          <p:cNvPr name="TextBox 13" id="13"/>
          <p:cNvSpPr txBox="true"/>
          <p:nvPr/>
        </p:nvSpPr>
        <p:spPr>
          <a:xfrm rot="0">
            <a:off x="9943358" y="4925943"/>
            <a:ext cx="7315942" cy="711200"/>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A: </a:t>
            </a:r>
            <a:r>
              <a:rPr lang="en-US" b="true" sz="1999">
                <a:solidFill>
                  <a:srgbClr val="FF0F00"/>
                </a:solidFill>
                <a:latin typeface="Poppins Bold"/>
                <a:ea typeface="Poppins Bold"/>
                <a:cs typeface="Poppins Bold"/>
                <a:sym typeface="Poppins Bold"/>
              </a:rPr>
              <a:t>Specialization</a:t>
            </a:r>
            <a:r>
              <a:rPr lang="en-US" sz="1999">
                <a:solidFill>
                  <a:srgbClr val="FFFFFF"/>
                </a:solidFill>
                <a:latin typeface="Poppins"/>
                <a:ea typeface="Poppins"/>
                <a:cs typeface="Poppins"/>
                <a:sym typeface="Poppins"/>
              </a:rPr>
              <a:t> and </a:t>
            </a:r>
            <a:r>
              <a:rPr lang="en-US" b="true" sz="1999">
                <a:solidFill>
                  <a:srgbClr val="FF0F00"/>
                </a:solidFill>
                <a:latin typeface="Poppins Bold"/>
                <a:ea typeface="Poppins Bold"/>
                <a:cs typeface="Poppins Bold"/>
                <a:sym typeface="Poppins Bold"/>
              </a:rPr>
              <a:t>Custom Data </a:t>
            </a:r>
            <a:r>
              <a:rPr lang="en-US" sz="1999">
                <a:solidFill>
                  <a:srgbClr val="FFFFFF"/>
                </a:solidFill>
                <a:latin typeface="Poppins"/>
                <a:ea typeface="Poppins"/>
                <a:cs typeface="Poppins"/>
                <a:sym typeface="Poppins"/>
              </a:rPr>
              <a:t>for </a:t>
            </a:r>
            <a:r>
              <a:rPr lang="en-US" sz="1999">
                <a:solidFill>
                  <a:srgbClr val="FFFFFF"/>
                </a:solidFill>
                <a:latin typeface="Poppins"/>
                <a:ea typeface="Poppins"/>
                <a:cs typeface="Poppins"/>
                <a:sym typeface="Poppins"/>
              </a:rPr>
              <a:t>high-precision </a:t>
            </a:r>
          </a:p>
          <a:p>
            <a:pPr algn="l">
              <a:lnSpc>
                <a:spcPts val="2799"/>
              </a:lnSpc>
              <a:spcBef>
                <a:spcPct val="0"/>
              </a:spcBef>
            </a:pPr>
            <a:r>
              <a:rPr lang="en-US" sz="1999">
                <a:solidFill>
                  <a:srgbClr val="FFFFFF"/>
                </a:solidFill>
                <a:latin typeface="Poppins"/>
                <a:ea typeface="Poppins"/>
                <a:cs typeface="Poppins"/>
                <a:sym typeface="Poppins"/>
              </a:rPr>
              <a:t>     features. </a:t>
            </a:r>
          </a:p>
        </p:txBody>
      </p:sp>
      <p:grpSp>
        <p:nvGrpSpPr>
          <p:cNvPr name="Group 14" id="14"/>
          <p:cNvGrpSpPr/>
          <p:nvPr/>
        </p:nvGrpSpPr>
        <p:grpSpPr>
          <a:xfrm rot="0">
            <a:off x="906775" y="2592299"/>
            <a:ext cx="9630533" cy="994388"/>
            <a:chOff x="0" y="0"/>
            <a:chExt cx="12840711" cy="1325851"/>
          </a:xfrm>
        </p:grpSpPr>
        <p:sp>
          <p:nvSpPr>
            <p:cNvPr name="TextBox 15" id="15"/>
            <p:cNvSpPr txBox="true"/>
            <p:nvPr/>
          </p:nvSpPr>
          <p:spPr>
            <a:xfrm rot="0">
              <a:off x="524479" y="123934"/>
              <a:ext cx="12316232" cy="1011767"/>
            </a:xfrm>
            <a:prstGeom prst="rect">
              <a:avLst/>
            </a:prstGeom>
          </p:spPr>
          <p:txBody>
            <a:bodyPr anchor="t" rtlCol="false" tIns="0" lIns="0" bIns="0" rIns="0">
              <a:spAutoFit/>
            </a:bodyPr>
            <a:lstStyle/>
            <a:p>
              <a:pPr algn="l">
                <a:lnSpc>
                  <a:spcPts val="5500"/>
                </a:lnSpc>
              </a:pPr>
              <a:r>
                <a:rPr lang="en-US" sz="5000" b="true">
                  <a:solidFill>
                    <a:srgbClr val="FBF9F1"/>
                  </a:solidFill>
                  <a:latin typeface="Poppins Bold"/>
                  <a:ea typeface="Poppins Bold"/>
                  <a:cs typeface="Poppins Bold"/>
                  <a:sym typeface="Poppins Bold"/>
                </a:rPr>
                <a:t>FAQ: </a:t>
              </a:r>
              <a:r>
                <a:rPr lang="en-US" sz="5000" b="true">
                  <a:solidFill>
                    <a:srgbClr val="FE6E04"/>
                  </a:solidFill>
                  <a:latin typeface="Poppins Bold"/>
                  <a:ea typeface="Poppins Bold"/>
                  <a:cs typeface="Poppins Bold"/>
                  <a:sym typeface="Poppins Bold"/>
                </a:rPr>
                <a:t>MODEL</a:t>
              </a:r>
              <a:r>
                <a:rPr lang="en-US" sz="5000" b="true">
                  <a:solidFill>
                    <a:srgbClr val="FBF9F1"/>
                  </a:solidFill>
                  <a:latin typeface="Poppins Bold"/>
                  <a:ea typeface="Poppins Bold"/>
                  <a:cs typeface="Poppins Bold"/>
                  <a:sym typeface="Poppins Bold"/>
                </a:rPr>
                <a:t> &amp; DATA</a:t>
              </a:r>
            </a:p>
          </p:txBody>
        </p:sp>
        <p:sp>
          <p:nvSpPr>
            <p:cNvPr name="AutoShape 16" id="16"/>
            <p:cNvSpPr/>
            <p:nvPr/>
          </p:nvSpPr>
          <p:spPr>
            <a:xfrm flipV="true">
              <a:off x="69850" y="0"/>
              <a:ext cx="0" cy="1325851"/>
            </a:xfrm>
            <a:prstGeom prst="line">
              <a:avLst/>
            </a:prstGeom>
            <a:ln cap="flat" w="139700">
              <a:solidFill>
                <a:srgbClr val="FE6E04"/>
              </a:solidFill>
              <a:prstDash val="solid"/>
              <a:headEnd type="none" len="sm" w="sm"/>
              <a:tailEnd type="none" len="sm" w="sm"/>
            </a:ln>
          </p:spPr>
        </p:sp>
      </p:gr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4622652" y="162339"/>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alphaModFix amt="62000"/>
            </a:blip>
            <a:stretch>
              <a:fillRect l="-157" t="0" r="-157" b="0"/>
            </a:stretch>
          </a:blipFill>
        </p:spPr>
      </p:sp>
      <p:grpSp>
        <p:nvGrpSpPr>
          <p:cNvPr name="Group 3" id="3"/>
          <p:cNvGrpSpPr/>
          <p:nvPr/>
        </p:nvGrpSpPr>
        <p:grpSpPr>
          <a:xfrm rot="0">
            <a:off x="8940186" y="3990108"/>
            <a:ext cx="2867087" cy="3645301"/>
            <a:chOff x="0" y="0"/>
            <a:chExt cx="1100884" cy="1399697"/>
          </a:xfrm>
        </p:grpSpPr>
        <p:sp>
          <p:nvSpPr>
            <p:cNvPr name="Freeform 4" id="4"/>
            <p:cNvSpPr/>
            <p:nvPr/>
          </p:nvSpPr>
          <p:spPr>
            <a:xfrm flipH="false" flipV="false" rot="0">
              <a:off x="0" y="0"/>
              <a:ext cx="1100884" cy="1399697"/>
            </a:xfrm>
            <a:custGeom>
              <a:avLst/>
              <a:gdLst/>
              <a:ahLst/>
              <a:cxnLst/>
              <a:rect r="r" b="b" t="t" l="l"/>
              <a:pathLst>
                <a:path h="1399697" w="1100884">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3"/>
              <a:stretch>
                <a:fillRect l="0" t="-579" r="0" b="-579"/>
              </a:stretch>
            </a:blipFill>
          </p:spPr>
        </p:sp>
      </p:grpSp>
      <p:grpSp>
        <p:nvGrpSpPr>
          <p:cNvPr name="Group 5" id="5"/>
          <p:cNvGrpSpPr/>
          <p:nvPr/>
        </p:nvGrpSpPr>
        <p:grpSpPr>
          <a:xfrm rot="0">
            <a:off x="12895929" y="3990108"/>
            <a:ext cx="2867087" cy="3645301"/>
            <a:chOff x="0" y="0"/>
            <a:chExt cx="1100884" cy="1399697"/>
          </a:xfrm>
        </p:grpSpPr>
        <p:sp>
          <p:nvSpPr>
            <p:cNvPr name="Freeform 6" id="6"/>
            <p:cNvSpPr/>
            <p:nvPr/>
          </p:nvSpPr>
          <p:spPr>
            <a:xfrm flipH="false" flipV="false" rot="0">
              <a:off x="0" y="0"/>
              <a:ext cx="1100884" cy="1399697"/>
            </a:xfrm>
            <a:custGeom>
              <a:avLst/>
              <a:gdLst/>
              <a:ahLst/>
              <a:cxnLst/>
              <a:rect r="r" b="b" t="t" l="l"/>
              <a:pathLst>
                <a:path h="1399697" w="1100884">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4"/>
              <a:stretch>
                <a:fillRect l="0" t="-6274" r="0" b="-6274"/>
              </a:stretch>
            </a:blipFill>
          </p:spPr>
        </p:sp>
      </p:grpSp>
      <p:sp>
        <p:nvSpPr>
          <p:cNvPr name="TextBox 7" id="7"/>
          <p:cNvSpPr txBox="true"/>
          <p:nvPr/>
        </p:nvSpPr>
        <p:spPr>
          <a:xfrm rot="0">
            <a:off x="1028700" y="8909050"/>
            <a:ext cx="2867087"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Lead Developer</a:t>
            </a:r>
          </a:p>
        </p:txBody>
      </p:sp>
      <p:sp>
        <p:nvSpPr>
          <p:cNvPr name="TextBox 8" id="8"/>
          <p:cNvSpPr txBox="true"/>
          <p:nvPr/>
        </p:nvSpPr>
        <p:spPr>
          <a:xfrm rot="0">
            <a:off x="1028700" y="1028700"/>
            <a:ext cx="4474326" cy="1852930"/>
          </a:xfrm>
          <a:prstGeom prst="rect">
            <a:avLst/>
          </a:prstGeom>
        </p:spPr>
        <p:txBody>
          <a:bodyPr anchor="t" rtlCol="false" tIns="0" lIns="0" bIns="0" rIns="0">
            <a:spAutoFit/>
          </a:bodyPr>
          <a:lstStyle/>
          <a:p>
            <a:pPr algn="l">
              <a:lnSpc>
                <a:spcPts val="7040"/>
              </a:lnSpc>
            </a:pPr>
            <a:r>
              <a:rPr lang="en-US" sz="6400" b="true">
                <a:solidFill>
                  <a:srgbClr val="FBF9F1"/>
                </a:solidFill>
                <a:latin typeface="Poppins Bold"/>
                <a:ea typeface="Poppins Bold"/>
                <a:cs typeface="Poppins Bold"/>
                <a:sym typeface="Poppins Bold"/>
              </a:rPr>
              <a:t>MEET THE </a:t>
            </a:r>
            <a:r>
              <a:rPr lang="en-US" sz="6400" b="true">
                <a:solidFill>
                  <a:srgbClr val="FE6E04"/>
                </a:solidFill>
                <a:latin typeface="Poppins Bold"/>
                <a:ea typeface="Poppins Bold"/>
                <a:cs typeface="Poppins Bold"/>
                <a:sym typeface="Poppins Bold"/>
              </a:rPr>
              <a:t>TEAM</a:t>
            </a:r>
          </a:p>
        </p:txBody>
      </p:sp>
      <p:sp>
        <p:nvSpPr>
          <p:cNvPr name="TextBox 9" id="9"/>
          <p:cNvSpPr txBox="true"/>
          <p:nvPr/>
        </p:nvSpPr>
        <p:spPr>
          <a:xfrm rot="0">
            <a:off x="4984443" y="8909050"/>
            <a:ext cx="2867087"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Chief Executive Officer</a:t>
            </a:r>
          </a:p>
        </p:txBody>
      </p:sp>
      <p:sp>
        <p:nvSpPr>
          <p:cNvPr name="TextBox 10" id="10"/>
          <p:cNvSpPr txBox="true"/>
          <p:nvPr/>
        </p:nvSpPr>
        <p:spPr>
          <a:xfrm rot="0">
            <a:off x="4984443" y="8005049"/>
            <a:ext cx="2241243" cy="39878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LOO  JIUN WEI</a:t>
            </a:r>
          </a:p>
        </p:txBody>
      </p:sp>
      <p:sp>
        <p:nvSpPr>
          <p:cNvPr name="TextBox 11" id="11"/>
          <p:cNvSpPr txBox="true"/>
          <p:nvPr/>
        </p:nvSpPr>
        <p:spPr>
          <a:xfrm rot="0">
            <a:off x="9066903" y="8909050"/>
            <a:ext cx="2867087"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Lead Researcher</a:t>
            </a:r>
          </a:p>
        </p:txBody>
      </p:sp>
      <p:sp>
        <p:nvSpPr>
          <p:cNvPr name="TextBox 12" id="12"/>
          <p:cNvSpPr txBox="true"/>
          <p:nvPr/>
        </p:nvSpPr>
        <p:spPr>
          <a:xfrm rot="0">
            <a:off x="12895929" y="8909050"/>
            <a:ext cx="2867087"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Lead Desginer</a:t>
            </a:r>
          </a:p>
        </p:txBody>
      </p:sp>
      <p:sp>
        <p:nvSpPr>
          <p:cNvPr name="TextBox 13" id="13"/>
          <p:cNvSpPr txBox="true"/>
          <p:nvPr/>
        </p:nvSpPr>
        <p:spPr>
          <a:xfrm rot="0">
            <a:off x="12895929" y="7868052"/>
            <a:ext cx="2237163" cy="798830"/>
          </a:xfrm>
          <a:prstGeom prst="rect">
            <a:avLst/>
          </a:prstGeom>
        </p:spPr>
        <p:txBody>
          <a:bodyPr anchor="t" rtlCol="false" tIns="0" lIns="0" bIns="0" rIns="0">
            <a:spAutoFit/>
          </a:bodyPr>
          <a:lstStyle/>
          <a:p>
            <a:pPr algn="just">
              <a:lnSpc>
                <a:spcPts val="3220"/>
              </a:lnSpc>
            </a:pPr>
            <a:r>
              <a:rPr lang="en-US" b="true" sz="2300">
                <a:solidFill>
                  <a:srgbClr val="FBF9F1"/>
                </a:solidFill>
                <a:latin typeface="Lato Bold"/>
                <a:ea typeface="Lato Bold"/>
                <a:cs typeface="Lato Bold"/>
                <a:sym typeface="Lato Bold"/>
              </a:rPr>
              <a:t>ANGEL TAN</a:t>
            </a:r>
          </a:p>
          <a:p>
            <a:pPr algn="just">
              <a:lnSpc>
                <a:spcPts val="3220"/>
              </a:lnSpc>
              <a:spcBef>
                <a:spcPct val="0"/>
              </a:spcBef>
            </a:pPr>
            <a:r>
              <a:rPr lang="en-US" b="true" sz="2300">
                <a:solidFill>
                  <a:srgbClr val="FBF9F1"/>
                </a:solidFill>
                <a:latin typeface="Lato Bold"/>
                <a:ea typeface="Lato Bold"/>
                <a:cs typeface="Lato Bold"/>
                <a:sym typeface="Lato Bold"/>
              </a:rPr>
              <a:t>KE QIN</a:t>
            </a:r>
          </a:p>
        </p:txBody>
      </p:sp>
      <p:sp>
        <p:nvSpPr>
          <p:cNvPr name="TextBox 14" id="14"/>
          <p:cNvSpPr txBox="true"/>
          <p:nvPr/>
        </p:nvSpPr>
        <p:spPr>
          <a:xfrm rot="0">
            <a:off x="1028700" y="8068077"/>
            <a:ext cx="3337969" cy="39878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LEE  JARRELL</a:t>
            </a:r>
          </a:p>
        </p:txBody>
      </p:sp>
      <p:sp>
        <p:nvSpPr>
          <p:cNvPr name="TextBox 15" id="15"/>
          <p:cNvSpPr txBox="true"/>
          <p:nvPr/>
        </p:nvSpPr>
        <p:spPr>
          <a:xfrm rot="0">
            <a:off x="9066903" y="7957820"/>
            <a:ext cx="2237163" cy="1198880"/>
          </a:xfrm>
          <a:prstGeom prst="rect">
            <a:avLst/>
          </a:prstGeom>
        </p:spPr>
        <p:txBody>
          <a:bodyPr anchor="t" rtlCol="false" tIns="0" lIns="0" bIns="0" rIns="0">
            <a:spAutoFit/>
          </a:bodyPr>
          <a:lstStyle/>
          <a:p>
            <a:pPr algn="l">
              <a:lnSpc>
                <a:spcPts val="3220"/>
              </a:lnSpc>
            </a:pPr>
            <a:r>
              <a:rPr lang="en-US" sz="2300" b="true">
                <a:solidFill>
                  <a:srgbClr val="FBF9F1"/>
                </a:solidFill>
                <a:latin typeface="Lato Bold"/>
                <a:ea typeface="Lato Bold"/>
                <a:cs typeface="Lato Bold"/>
                <a:sym typeface="Lato Bold"/>
              </a:rPr>
              <a:t>JANISA GOH SHI JIE</a:t>
            </a:r>
          </a:p>
          <a:p>
            <a:pPr algn="l">
              <a:lnSpc>
                <a:spcPts val="3220"/>
              </a:lnSpc>
              <a:spcBef>
                <a:spcPct val="0"/>
              </a:spcBef>
            </a:pPr>
          </a:p>
        </p:txBody>
      </p:sp>
      <p:sp>
        <p:nvSpPr>
          <p:cNvPr name="TextBox 16" id="16"/>
          <p:cNvSpPr txBox="true"/>
          <p:nvPr/>
        </p:nvSpPr>
        <p:spPr>
          <a:xfrm rot="0">
            <a:off x="9139238" y="4962842"/>
            <a:ext cx="9525" cy="323215"/>
          </a:xfrm>
          <a:prstGeom prst="rect">
            <a:avLst/>
          </a:prstGeom>
        </p:spPr>
        <p:txBody>
          <a:bodyPr anchor="t" rtlCol="false" tIns="0" lIns="0" bIns="0" rIns="0">
            <a:spAutoFit/>
          </a:bodyPr>
          <a:lstStyle/>
          <a:p>
            <a:pPr algn="ctr">
              <a:lnSpc>
                <a:spcPts val="2659"/>
              </a:lnSpc>
              <a:spcBef>
                <a:spcPct val="0"/>
              </a:spcBef>
            </a:pPr>
          </a:p>
        </p:txBody>
      </p:sp>
      <p:grpSp>
        <p:nvGrpSpPr>
          <p:cNvPr name="Group 17" id="17"/>
          <p:cNvGrpSpPr/>
          <p:nvPr/>
        </p:nvGrpSpPr>
        <p:grpSpPr>
          <a:xfrm rot="0">
            <a:off x="4984443" y="3990108"/>
            <a:ext cx="2838778" cy="3645301"/>
            <a:chOff x="0" y="0"/>
            <a:chExt cx="2672789" cy="3432153"/>
          </a:xfrm>
        </p:grpSpPr>
        <p:sp>
          <p:nvSpPr>
            <p:cNvPr name="Freeform 18" id="18"/>
            <p:cNvSpPr/>
            <p:nvPr/>
          </p:nvSpPr>
          <p:spPr>
            <a:xfrm flipH="false" flipV="false" rot="0">
              <a:off x="0" y="0"/>
              <a:ext cx="2672842" cy="3432175"/>
            </a:xfrm>
            <a:custGeom>
              <a:avLst/>
              <a:gdLst/>
              <a:ahLst/>
              <a:cxnLst/>
              <a:rect r="r" b="b" t="t" l="l"/>
              <a:pathLst>
                <a:path h="3432175" w="2672842">
                  <a:moveTo>
                    <a:pt x="134521" y="0"/>
                  </a:moveTo>
                  <a:lnTo>
                    <a:pt x="2538321" y="0"/>
                  </a:lnTo>
                  <a:cubicBezTo>
                    <a:pt x="2612615" y="0"/>
                    <a:pt x="2672842" y="60227"/>
                    <a:pt x="2672842" y="134521"/>
                  </a:cubicBezTo>
                  <a:lnTo>
                    <a:pt x="2672842" y="3297654"/>
                  </a:lnTo>
                  <a:cubicBezTo>
                    <a:pt x="2672842" y="3333331"/>
                    <a:pt x="2658670" y="3367547"/>
                    <a:pt x="2633442" y="3392775"/>
                  </a:cubicBezTo>
                  <a:cubicBezTo>
                    <a:pt x="2608214" y="3418002"/>
                    <a:pt x="2573998" y="3432175"/>
                    <a:pt x="2538321" y="3432175"/>
                  </a:cubicBezTo>
                  <a:lnTo>
                    <a:pt x="134521" y="3432175"/>
                  </a:lnTo>
                  <a:cubicBezTo>
                    <a:pt x="98844" y="3432175"/>
                    <a:pt x="64628" y="3418002"/>
                    <a:pt x="39400" y="3392775"/>
                  </a:cubicBezTo>
                  <a:cubicBezTo>
                    <a:pt x="14173" y="3367547"/>
                    <a:pt x="0" y="3333331"/>
                    <a:pt x="0" y="3297654"/>
                  </a:cubicBezTo>
                  <a:lnTo>
                    <a:pt x="0" y="134521"/>
                  </a:lnTo>
                  <a:cubicBezTo>
                    <a:pt x="0" y="98844"/>
                    <a:pt x="14173" y="64628"/>
                    <a:pt x="39400" y="39400"/>
                  </a:cubicBezTo>
                  <a:cubicBezTo>
                    <a:pt x="64628" y="14173"/>
                    <a:pt x="98844" y="0"/>
                    <a:pt x="134521" y="0"/>
                  </a:cubicBezTo>
                  <a:close/>
                </a:path>
              </a:pathLst>
            </a:custGeom>
            <a:blipFill>
              <a:blip r:embed="rId5"/>
              <a:stretch>
                <a:fillRect l="-35" t="0" r="-33" b="0"/>
              </a:stretch>
            </a:blipFill>
          </p:spPr>
        </p:sp>
      </p:grpSp>
      <p:grpSp>
        <p:nvGrpSpPr>
          <p:cNvPr name="Group 19" id="19"/>
          <p:cNvGrpSpPr/>
          <p:nvPr/>
        </p:nvGrpSpPr>
        <p:grpSpPr>
          <a:xfrm rot="0">
            <a:off x="1028700" y="3990108"/>
            <a:ext cx="2838778" cy="3645301"/>
            <a:chOff x="0" y="0"/>
            <a:chExt cx="2672789" cy="3432153"/>
          </a:xfrm>
        </p:grpSpPr>
        <p:sp>
          <p:nvSpPr>
            <p:cNvPr name="Freeform 20" id="20"/>
            <p:cNvSpPr/>
            <p:nvPr/>
          </p:nvSpPr>
          <p:spPr>
            <a:xfrm flipH="false" flipV="false" rot="0">
              <a:off x="0" y="0"/>
              <a:ext cx="2672842" cy="3432175"/>
            </a:xfrm>
            <a:custGeom>
              <a:avLst/>
              <a:gdLst/>
              <a:ahLst/>
              <a:cxnLst/>
              <a:rect r="r" b="b" t="t" l="l"/>
              <a:pathLst>
                <a:path h="3432175" w="2672842">
                  <a:moveTo>
                    <a:pt x="134521" y="0"/>
                  </a:moveTo>
                  <a:lnTo>
                    <a:pt x="2538321" y="0"/>
                  </a:lnTo>
                  <a:cubicBezTo>
                    <a:pt x="2612615" y="0"/>
                    <a:pt x="2672842" y="60227"/>
                    <a:pt x="2672842" y="134521"/>
                  </a:cubicBezTo>
                  <a:lnTo>
                    <a:pt x="2672842" y="3297654"/>
                  </a:lnTo>
                  <a:cubicBezTo>
                    <a:pt x="2672842" y="3333331"/>
                    <a:pt x="2658670" y="3367547"/>
                    <a:pt x="2633442" y="3392775"/>
                  </a:cubicBezTo>
                  <a:cubicBezTo>
                    <a:pt x="2608214" y="3418002"/>
                    <a:pt x="2573998" y="3432175"/>
                    <a:pt x="2538321" y="3432175"/>
                  </a:cubicBezTo>
                  <a:lnTo>
                    <a:pt x="134521" y="3432175"/>
                  </a:lnTo>
                  <a:cubicBezTo>
                    <a:pt x="98844" y="3432175"/>
                    <a:pt x="64628" y="3418002"/>
                    <a:pt x="39400" y="3392775"/>
                  </a:cubicBezTo>
                  <a:cubicBezTo>
                    <a:pt x="14173" y="3367547"/>
                    <a:pt x="0" y="3333331"/>
                    <a:pt x="0" y="3297654"/>
                  </a:cubicBezTo>
                  <a:lnTo>
                    <a:pt x="0" y="134521"/>
                  </a:lnTo>
                  <a:cubicBezTo>
                    <a:pt x="0" y="98844"/>
                    <a:pt x="14173" y="64628"/>
                    <a:pt x="39400" y="39400"/>
                  </a:cubicBezTo>
                  <a:cubicBezTo>
                    <a:pt x="64628" y="14173"/>
                    <a:pt x="98844" y="0"/>
                    <a:pt x="134521" y="0"/>
                  </a:cubicBezTo>
                  <a:close/>
                </a:path>
              </a:pathLst>
            </a:custGeom>
            <a:blipFill>
              <a:blip r:embed="rId6"/>
              <a:stretch>
                <a:fillRect l="-35" t="0" r="-33" b="0"/>
              </a:stretch>
            </a:blipFill>
          </p:spPr>
        </p:sp>
      </p:gr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817513" y="-3911527"/>
            <a:ext cx="7470487" cy="5397427"/>
          </a:xfrm>
          <a:custGeom>
            <a:avLst/>
            <a:gdLst/>
            <a:ahLst/>
            <a:cxnLst/>
            <a:rect r="r" b="b" t="t" l="l"/>
            <a:pathLst>
              <a:path h="5397427" w="7470487">
                <a:moveTo>
                  <a:pt x="0" y="0"/>
                </a:moveTo>
                <a:lnTo>
                  <a:pt x="7470487" y="0"/>
                </a:lnTo>
                <a:lnTo>
                  <a:pt x="7470487" y="5397427"/>
                </a:lnTo>
                <a:lnTo>
                  <a:pt x="0" y="5397427"/>
                </a:lnTo>
                <a:lnTo>
                  <a:pt x="0" y="0"/>
                </a:lnTo>
                <a:close/>
              </a:path>
            </a:pathLst>
          </a:custGeom>
          <a:blipFill>
            <a:blip r:embed="rId2"/>
            <a:stretch>
              <a:fillRect l="0" t="0" r="0" b="0"/>
            </a:stretch>
          </a:blipFill>
        </p:spPr>
      </p:sp>
      <p:sp>
        <p:nvSpPr>
          <p:cNvPr name="Freeform 3" id="3"/>
          <p:cNvSpPr/>
          <p:nvPr/>
        </p:nvSpPr>
        <p:spPr>
          <a:xfrm flipH="false" flipV="false" rot="-10800000">
            <a:off x="-8131585" y="653219"/>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2">
              <a:alphaModFix amt="43999"/>
            </a:blip>
            <a:stretch>
              <a:fillRect l="-523" t="0" r="-523" b="0"/>
            </a:stretch>
          </a:blipFill>
        </p:spPr>
      </p:sp>
      <p:sp>
        <p:nvSpPr>
          <p:cNvPr name="TextBox 4" id="4"/>
          <p:cNvSpPr txBox="true"/>
          <p:nvPr/>
        </p:nvSpPr>
        <p:spPr>
          <a:xfrm rot="0">
            <a:off x="1309235" y="2941705"/>
            <a:ext cx="6018468"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REFERENCES:</a:t>
            </a:r>
          </a:p>
        </p:txBody>
      </p:sp>
      <p:sp>
        <p:nvSpPr>
          <p:cNvPr name="TextBox 5" id="5"/>
          <p:cNvSpPr txBox="true"/>
          <p:nvPr/>
        </p:nvSpPr>
        <p:spPr>
          <a:xfrm rot="0">
            <a:off x="1309235" y="4395907"/>
            <a:ext cx="15950065" cy="2482850"/>
          </a:xfrm>
          <a:prstGeom prst="rect">
            <a:avLst/>
          </a:prstGeom>
        </p:spPr>
        <p:txBody>
          <a:bodyPr anchor="t" rtlCol="false" tIns="0" lIns="0" bIns="0" rIns="0">
            <a:spAutoFit/>
          </a:bodyPr>
          <a:lstStyle/>
          <a:p>
            <a:pPr algn="l" marL="431804" indent="-215902" lvl="1">
              <a:lnSpc>
                <a:spcPts val="2800"/>
              </a:lnSpc>
              <a:buFont typeface="Arial"/>
              <a:buChar char="•"/>
            </a:pPr>
            <a:r>
              <a:rPr lang="en-US" sz="2000">
                <a:solidFill>
                  <a:srgbClr val="FBF9F1"/>
                </a:solidFill>
                <a:latin typeface="Poppins"/>
                <a:ea typeface="Poppins"/>
                <a:cs typeface="Poppins"/>
                <a:sym typeface="Poppins"/>
              </a:rPr>
              <a:t>Fortune Business Insights: Global FDP Market Size (2025-2030)</a:t>
            </a:r>
          </a:p>
          <a:p>
            <a:pPr algn="l" marL="431804" indent="-215902" lvl="1">
              <a:lnSpc>
                <a:spcPts val="2800"/>
              </a:lnSpc>
              <a:buFont typeface="Arial"/>
              <a:buChar char="•"/>
            </a:pPr>
            <a:r>
              <a:rPr lang="en-US" sz="2000">
                <a:solidFill>
                  <a:srgbClr val="FBF9F1"/>
                </a:solidFill>
                <a:latin typeface="Poppins"/>
                <a:ea typeface="Poppins"/>
                <a:cs typeface="Poppins"/>
                <a:sym typeface="Poppins"/>
              </a:rPr>
              <a:t>Fortune Business Insights: Fraud Detection and Prevention Market Size, Share &amp; Industry Analysis, By Solution (Fraud Analytics, Authentication and Governance, Risk and Compliance), By Application (Insurance Claims, Money Laundering, Electronic Payment, and Others), By Deployment (On-Premise and Cloud), By Enterprise Type (Large Enterprises and Small &amp; Medium Enterprises (SMEs)), By Industry (BFSI, IT and Telecom, Retail and Consumer Packaged Goods, Government, Construction and Real Estate, Energy and Utilities, Travel and Transportation, Healthcare and Life Sciences, and Others), and Regional Forecast, 2025-2032</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8665" y="645697"/>
            <a:ext cx="16598104" cy="995428"/>
            <a:chOff x="0" y="0"/>
            <a:chExt cx="4371517" cy="262170"/>
          </a:xfrm>
        </p:grpSpPr>
        <p:sp>
          <p:nvSpPr>
            <p:cNvPr name="Freeform 3" id="3"/>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206040" y="289333"/>
            <a:ext cx="10558306" cy="7590323"/>
          </a:xfrm>
          <a:custGeom>
            <a:avLst/>
            <a:gdLst/>
            <a:ahLst/>
            <a:cxnLst/>
            <a:rect r="r" b="b" t="t" l="l"/>
            <a:pathLst>
              <a:path h="7590323" w="10558306">
                <a:moveTo>
                  <a:pt x="0" y="0"/>
                </a:moveTo>
                <a:lnTo>
                  <a:pt x="10558306" y="0"/>
                </a:lnTo>
                <a:lnTo>
                  <a:pt x="10558306" y="7590322"/>
                </a:lnTo>
                <a:lnTo>
                  <a:pt x="0" y="7590322"/>
                </a:lnTo>
                <a:lnTo>
                  <a:pt x="0" y="0"/>
                </a:lnTo>
                <a:close/>
              </a:path>
            </a:pathLst>
          </a:custGeom>
          <a:blipFill>
            <a:blip r:embed="rId2">
              <a:alphaModFix amt="46000"/>
            </a:blip>
            <a:stretch>
              <a:fillRect l="0" t="-501" r="0" b="0"/>
            </a:stretch>
          </a:blipFill>
        </p:spPr>
      </p:sp>
      <p:sp>
        <p:nvSpPr>
          <p:cNvPr name="Freeform 6" id="6"/>
          <p:cNvSpPr/>
          <p:nvPr/>
        </p:nvSpPr>
        <p:spPr>
          <a:xfrm flipH="false" flipV="false" rot="0">
            <a:off x="1171305" y="879197"/>
            <a:ext cx="528429" cy="528429"/>
          </a:xfrm>
          <a:custGeom>
            <a:avLst/>
            <a:gdLst/>
            <a:ahLst/>
            <a:cxnLst/>
            <a:rect r="r" b="b" t="t" l="l"/>
            <a:pathLst>
              <a:path h="528429" w="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28665" y="3966511"/>
            <a:ext cx="10416000" cy="2001808"/>
          </a:xfrm>
          <a:prstGeom prst="rect">
            <a:avLst/>
          </a:prstGeom>
        </p:spPr>
        <p:txBody>
          <a:bodyPr anchor="t" rtlCol="false" tIns="0" lIns="0" bIns="0" rIns="0">
            <a:spAutoFit/>
          </a:bodyPr>
          <a:lstStyle/>
          <a:p>
            <a:pPr algn="l">
              <a:lnSpc>
                <a:spcPts val="14567"/>
              </a:lnSpc>
            </a:pPr>
            <a:r>
              <a:rPr lang="en-US" sz="13243" b="true">
                <a:solidFill>
                  <a:srgbClr val="FBF9F1"/>
                </a:solidFill>
                <a:latin typeface="Poppins Bold"/>
                <a:ea typeface="Poppins Bold"/>
                <a:cs typeface="Poppins Bold"/>
                <a:sym typeface="Poppins Bold"/>
              </a:rPr>
              <a:t>THANKS!</a:t>
            </a:r>
          </a:p>
        </p:txBody>
      </p:sp>
      <p:sp>
        <p:nvSpPr>
          <p:cNvPr name="TextBox 8" id="8"/>
          <p:cNvSpPr txBox="true"/>
          <p:nvPr/>
        </p:nvSpPr>
        <p:spPr>
          <a:xfrm rot="0">
            <a:off x="1896669" y="882426"/>
            <a:ext cx="3755168" cy="464820"/>
          </a:xfrm>
          <a:prstGeom prst="rect">
            <a:avLst/>
          </a:prstGeom>
        </p:spPr>
        <p:txBody>
          <a:bodyPr anchor="t" rtlCol="false" tIns="0" lIns="0" bIns="0" rIns="0">
            <a:spAutoFit/>
          </a:bodyPr>
          <a:lstStyle/>
          <a:p>
            <a:pPr algn="l">
              <a:lnSpc>
                <a:spcPts val="3779"/>
              </a:lnSpc>
              <a:spcBef>
                <a:spcPct val="0"/>
              </a:spcBef>
            </a:pPr>
            <a:r>
              <a:rPr lang="en-US" sz="2700">
                <a:solidFill>
                  <a:srgbClr val="E5E1DA"/>
                </a:solidFill>
                <a:latin typeface="Lato"/>
                <a:ea typeface="Lato"/>
                <a:cs typeface="Lato"/>
                <a:sym typeface="Lato"/>
              </a:rPr>
              <a:t>Trust the furry</a:t>
            </a:r>
          </a:p>
        </p:txBody>
      </p:sp>
      <p:sp>
        <p:nvSpPr>
          <p:cNvPr name="TextBox 9" id="9"/>
          <p:cNvSpPr txBox="true"/>
          <p:nvPr/>
        </p:nvSpPr>
        <p:spPr>
          <a:xfrm rot="0">
            <a:off x="11945675" y="8519601"/>
            <a:ext cx="5417768" cy="566420"/>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Presented by “Last Minute”</a:t>
            </a:r>
          </a:p>
        </p:txBody>
      </p:sp>
      <p:sp>
        <p:nvSpPr>
          <p:cNvPr name="Freeform 10" id="10"/>
          <p:cNvSpPr/>
          <p:nvPr/>
        </p:nvSpPr>
        <p:spPr>
          <a:xfrm flipH="false" flipV="false" rot="0">
            <a:off x="10352048" y="3746788"/>
            <a:ext cx="3584868" cy="3584868"/>
          </a:xfrm>
          <a:custGeom>
            <a:avLst/>
            <a:gdLst/>
            <a:ahLst/>
            <a:cxnLst/>
            <a:rect r="r" b="b" t="t" l="l"/>
            <a:pathLst>
              <a:path h="3584868" w="3584868">
                <a:moveTo>
                  <a:pt x="0" y="0"/>
                </a:moveTo>
                <a:lnTo>
                  <a:pt x="3584868" y="0"/>
                </a:lnTo>
                <a:lnTo>
                  <a:pt x="3584868" y="3584868"/>
                </a:lnTo>
                <a:lnTo>
                  <a:pt x="0" y="3584868"/>
                </a:lnTo>
                <a:lnTo>
                  <a:pt x="0" y="0"/>
                </a:lnTo>
                <a:close/>
              </a:path>
            </a:pathLst>
          </a:custGeom>
          <a:blipFill>
            <a:blip r:embed="rId5"/>
            <a:stretch>
              <a:fillRect l="0" t="0" r="0" b="0"/>
            </a:stretch>
          </a:blipFill>
        </p:spPr>
      </p:sp>
      <p:sp>
        <p:nvSpPr>
          <p:cNvPr name="TextBox 11" id="11"/>
          <p:cNvSpPr txBox="true"/>
          <p:nvPr/>
        </p:nvSpPr>
        <p:spPr>
          <a:xfrm rot="0">
            <a:off x="1028700" y="5911169"/>
            <a:ext cx="12908216" cy="398779"/>
          </a:xfrm>
          <a:prstGeom prst="rect">
            <a:avLst/>
          </a:prstGeom>
        </p:spPr>
        <p:txBody>
          <a:bodyPr anchor="t" rtlCol="false" tIns="0" lIns="0" bIns="0" rIns="0">
            <a:spAutoFit/>
          </a:bodyPr>
          <a:lstStyle/>
          <a:p>
            <a:pPr algn="l">
              <a:lnSpc>
                <a:spcPts val="3220"/>
              </a:lnSpc>
              <a:spcBef>
                <a:spcPct val="0"/>
              </a:spcBef>
            </a:pPr>
            <a:r>
              <a:rPr lang="en-US" sz="2300">
                <a:solidFill>
                  <a:srgbClr val="E5E1DA"/>
                </a:solidFill>
                <a:latin typeface="Poppins"/>
                <a:ea typeface="Poppins"/>
                <a:cs typeface="Poppins"/>
                <a:sym typeface="Poppins"/>
              </a:rPr>
              <a:t>WOOF protects every call, every voice, every person.</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925628" y="-874287"/>
            <a:ext cx="7417732" cy="7417732"/>
          </a:xfrm>
          <a:custGeom>
            <a:avLst/>
            <a:gdLst/>
            <a:ahLst/>
            <a:cxnLst/>
            <a:rect r="r" b="b" t="t" l="l"/>
            <a:pathLst>
              <a:path h="7417732" w="7417732">
                <a:moveTo>
                  <a:pt x="0" y="0"/>
                </a:moveTo>
                <a:lnTo>
                  <a:pt x="7417732" y="0"/>
                </a:lnTo>
                <a:lnTo>
                  <a:pt x="7417732" y="7417732"/>
                </a:lnTo>
                <a:lnTo>
                  <a:pt x="0" y="7417732"/>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2882773" y="1305587"/>
            <a:ext cx="949220" cy="0"/>
          </a:xfrm>
          <a:prstGeom prst="line">
            <a:avLst/>
          </a:prstGeom>
          <a:ln cap="flat" w="38100">
            <a:solidFill>
              <a:srgbClr val="FFB547"/>
            </a:solidFill>
            <a:prstDash val="solid"/>
            <a:headEnd type="none" len="sm" w="sm"/>
            <a:tailEnd type="none" len="sm" w="sm"/>
          </a:ln>
        </p:spPr>
      </p:sp>
      <p:sp>
        <p:nvSpPr>
          <p:cNvPr name="Freeform 4" id="4"/>
          <p:cNvSpPr/>
          <p:nvPr/>
        </p:nvSpPr>
        <p:spPr>
          <a:xfrm flipH="false" flipV="false" rot="0">
            <a:off x="-2680166" y="4967770"/>
            <a:ext cx="7417732" cy="7417732"/>
          </a:xfrm>
          <a:custGeom>
            <a:avLst/>
            <a:gdLst/>
            <a:ahLst/>
            <a:cxnLst/>
            <a:rect r="r" b="b" t="t" l="l"/>
            <a:pathLst>
              <a:path h="7417732" w="7417732">
                <a:moveTo>
                  <a:pt x="0" y="0"/>
                </a:moveTo>
                <a:lnTo>
                  <a:pt x="7417732" y="0"/>
                </a:lnTo>
                <a:lnTo>
                  <a:pt x="7417732" y="7417732"/>
                </a:lnTo>
                <a:lnTo>
                  <a:pt x="0" y="7417732"/>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17259300" y="7908631"/>
            <a:ext cx="2378369" cy="2378369"/>
          </a:xfrm>
          <a:custGeom>
            <a:avLst/>
            <a:gdLst/>
            <a:ahLst/>
            <a:cxnLst/>
            <a:rect r="r" b="b" t="t" l="l"/>
            <a:pathLst>
              <a:path h="2378369" w="2378369">
                <a:moveTo>
                  <a:pt x="0" y="0"/>
                </a:moveTo>
                <a:lnTo>
                  <a:pt x="2378369" y="0"/>
                </a:lnTo>
                <a:lnTo>
                  <a:pt x="2378369" y="2378369"/>
                </a:lnTo>
                <a:lnTo>
                  <a:pt x="0" y="23783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92583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0" y="0"/>
            <a:ext cx="18288000" cy="10287000"/>
          </a:xfrm>
          <a:prstGeom prst="rect">
            <a:avLst/>
          </a:prstGeom>
        </p:spPr>
      </p:pic>
      <p:sp>
        <p:nvSpPr>
          <p:cNvPr name="TextBox 8" id="8"/>
          <p:cNvSpPr txBox="true"/>
          <p:nvPr/>
        </p:nvSpPr>
        <p:spPr>
          <a:xfrm rot="0">
            <a:off x="14789139" y="940130"/>
            <a:ext cx="2470161" cy="296799"/>
          </a:xfrm>
          <a:prstGeom prst="rect">
            <a:avLst/>
          </a:prstGeom>
        </p:spPr>
        <p:txBody>
          <a:bodyPr anchor="t" rtlCol="false" tIns="0" lIns="0" bIns="0" rIns="0">
            <a:spAutoFit/>
          </a:bodyPr>
          <a:lstStyle/>
          <a:p>
            <a:pPr algn="ctr">
              <a:lnSpc>
                <a:spcPts val="1968"/>
              </a:lnSpc>
            </a:pPr>
            <a:r>
              <a:rPr lang="en-US" sz="2400">
                <a:solidFill>
                  <a:srgbClr val="000000"/>
                </a:solidFill>
                <a:latin typeface="Poppins Light"/>
                <a:ea typeface="Poppins Light"/>
                <a:cs typeface="Poppins Light"/>
                <a:sym typeface="Poppins Light"/>
              </a:rPr>
              <a:t>Conclusion</a:t>
            </a:r>
          </a:p>
        </p:txBody>
      </p:sp>
      <p:sp>
        <p:nvSpPr>
          <p:cNvPr name="TextBox 9" id="9"/>
          <p:cNvSpPr txBox="true"/>
          <p:nvPr/>
        </p:nvSpPr>
        <p:spPr>
          <a:xfrm rot="0">
            <a:off x="12122303" y="940130"/>
            <a:ext cx="2470161" cy="296799"/>
          </a:xfrm>
          <a:prstGeom prst="rect">
            <a:avLst/>
          </a:prstGeom>
        </p:spPr>
        <p:txBody>
          <a:bodyPr anchor="t" rtlCol="false" tIns="0" lIns="0" bIns="0" rIns="0">
            <a:spAutoFit/>
          </a:bodyPr>
          <a:lstStyle/>
          <a:p>
            <a:pPr algn="ctr">
              <a:lnSpc>
                <a:spcPts val="1968"/>
              </a:lnSpc>
            </a:pPr>
            <a:r>
              <a:rPr lang="en-US" sz="2400">
                <a:solidFill>
                  <a:srgbClr val="000000"/>
                </a:solidFill>
                <a:latin typeface="Poppins Light"/>
                <a:ea typeface="Poppins Light"/>
                <a:cs typeface="Poppins Light"/>
                <a:sym typeface="Poppins Light"/>
              </a:rPr>
              <a:t>About</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0390308" y="-6185338"/>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alphaModFix amt="37000"/>
            </a:blip>
            <a:stretch>
              <a:fillRect l="-157" t="0" r="-157" b="0"/>
            </a:stretch>
          </a:blipFill>
        </p:spPr>
      </p:sp>
      <p:sp>
        <p:nvSpPr>
          <p:cNvPr name="Freeform 3" id="3"/>
          <p:cNvSpPr/>
          <p:nvPr/>
        </p:nvSpPr>
        <p:spPr>
          <a:xfrm flipH="false" flipV="false" rot="0">
            <a:off x="16934095" y="9113429"/>
            <a:ext cx="650410" cy="650410"/>
          </a:xfrm>
          <a:custGeom>
            <a:avLst/>
            <a:gdLst/>
            <a:ahLst/>
            <a:cxnLst/>
            <a:rect r="r" b="b" t="t" l="l"/>
            <a:pathLst>
              <a:path h="650410" w="650410">
                <a:moveTo>
                  <a:pt x="0" y="0"/>
                </a:moveTo>
                <a:lnTo>
                  <a:pt x="650410" y="0"/>
                </a:lnTo>
                <a:lnTo>
                  <a:pt x="650410" y="650411"/>
                </a:lnTo>
                <a:lnTo>
                  <a:pt x="0" y="6504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719920" y="531506"/>
            <a:ext cx="0" cy="994388"/>
          </a:xfrm>
          <a:prstGeom prst="line">
            <a:avLst/>
          </a:prstGeom>
          <a:ln cap="flat" w="104775">
            <a:solidFill>
              <a:srgbClr val="FE6E04"/>
            </a:solidFill>
            <a:prstDash val="solid"/>
            <a:headEnd type="none" len="sm" w="sm"/>
            <a:tailEnd type="none" len="sm" w="sm"/>
          </a:ln>
        </p:spPr>
      </p:sp>
      <p:sp>
        <p:nvSpPr>
          <p:cNvPr name="TextBox 5" id="5"/>
          <p:cNvSpPr txBox="true"/>
          <p:nvPr/>
        </p:nvSpPr>
        <p:spPr>
          <a:xfrm rot="0">
            <a:off x="1028700" y="521981"/>
            <a:ext cx="9157559"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SCAM IN </a:t>
            </a:r>
            <a:r>
              <a:rPr lang="en-US" sz="6000" b="true">
                <a:solidFill>
                  <a:srgbClr val="FE6E04"/>
                </a:solidFill>
                <a:latin typeface="Poppins Bold"/>
                <a:ea typeface="Poppins Bold"/>
                <a:cs typeface="Poppins Bold"/>
                <a:sym typeface="Poppins Bold"/>
              </a:rPr>
              <a:t>MALAYSIA</a:t>
            </a:r>
          </a:p>
        </p:txBody>
      </p:sp>
      <p:sp>
        <p:nvSpPr>
          <p:cNvPr name="Freeform 6" id="6"/>
          <p:cNvSpPr/>
          <p:nvPr/>
        </p:nvSpPr>
        <p:spPr>
          <a:xfrm flipH="false" flipV="false" rot="0">
            <a:off x="4570536" y="1918444"/>
            <a:ext cx="3465235" cy="7700523"/>
          </a:xfrm>
          <a:custGeom>
            <a:avLst/>
            <a:gdLst/>
            <a:ahLst/>
            <a:cxnLst/>
            <a:rect r="r" b="b" t="t" l="l"/>
            <a:pathLst>
              <a:path h="7700523" w="3465235">
                <a:moveTo>
                  <a:pt x="0" y="0"/>
                </a:moveTo>
                <a:lnTo>
                  <a:pt x="3465236" y="0"/>
                </a:lnTo>
                <a:lnTo>
                  <a:pt x="3465236" y="7700523"/>
                </a:lnTo>
                <a:lnTo>
                  <a:pt x="0" y="7700523"/>
                </a:lnTo>
                <a:lnTo>
                  <a:pt x="0" y="0"/>
                </a:lnTo>
                <a:close/>
              </a:path>
            </a:pathLst>
          </a:custGeom>
          <a:blipFill>
            <a:blip r:embed="rId5"/>
            <a:stretch>
              <a:fillRect l="0" t="0" r="0" b="0"/>
            </a:stretch>
          </a:blipFill>
        </p:spPr>
      </p:sp>
      <p:sp>
        <p:nvSpPr>
          <p:cNvPr name="Freeform 7" id="7"/>
          <p:cNvSpPr/>
          <p:nvPr/>
        </p:nvSpPr>
        <p:spPr>
          <a:xfrm flipH="false" flipV="false" rot="0">
            <a:off x="9639112" y="1918444"/>
            <a:ext cx="3465235" cy="7700523"/>
          </a:xfrm>
          <a:custGeom>
            <a:avLst/>
            <a:gdLst/>
            <a:ahLst/>
            <a:cxnLst/>
            <a:rect r="r" b="b" t="t" l="l"/>
            <a:pathLst>
              <a:path h="7700523" w="3465235">
                <a:moveTo>
                  <a:pt x="0" y="0"/>
                </a:moveTo>
                <a:lnTo>
                  <a:pt x="3465235" y="0"/>
                </a:lnTo>
                <a:lnTo>
                  <a:pt x="3465235" y="7700523"/>
                </a:lnTo>
                <a:lnTo>
                  <a:pt x="0" y="7700523"/>
                </a:lnTo>
                <a:lnTo>
                  <a:pt x="0" y="0"/>
                </a:lnTo>
                <a:close/>
              </a:path>
            </a:pathLst>
          </a:custGeom>
          <a:blipFill>
            <a:blip r:embed="rId6"/>
            <a:stretch>
              <a:fillRect l="0" t="0" r="0" b="0"/>
            </a:stretch>
          </a:blipFill>
        </p:spPr>
      </p:sp>
    </p:spTree>
  </p:cSld>
  <p:clrMapOvr>
    <a:masterClrMapping/>
  </p:clrMapOvr>
  <p:transition spd="slow">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83875" y="0"/>
            <a:ext cx="6904125" cy="10287000"/>
            <a:chOff x="0" y="0"/>
            <a:chExt cx="950116" cy="1415652"/>
          </a:xfrm>
        </p:grpSpPr>
        <p:sp>
          <p:nvSpPr>
            <p:cNvPr name="Freeform 3" id="3"/>
            <p:cNvSpPr/>
            <p:nvPr/>
          </p:nvSpPr>
          <p:spPr>
            <a:xfrm flipH="false" flipV="false" rot="0">
              <a:off x="0" y="0"/>
              <a:ext cx="950116" cy="1415652"/>
            </a:xfrm>
            <a:custGeom>
              <a:avLst/>
              <a:gdLst/>
              <a:ahLst/>
              <a:cxnLst/>
              <a:rect r="r" b="b" t="t" l="l"/>
              <a:pathLst>
                <a:path h="1415652" w="950116">
                  <a:moveTo>
                    <a:pt x="0" y="0"/>
                  </a:moveTo>
                  <a:lnTo>
                    <a:pt x="950116" y="0"/>
                  </a:lnTo>
                  <a:lnTo>
                    <a:pt x="950116" y="1415652"/>
                  </a:lnTo>
                  <a:lnTo>
                    <a:pt x="0" y="1415652"/>
                  </a:lnTo>
                  <a:close/>
                </a:path>
              </a:pathLst>
            </a:custGeom>
            <a:blipFill>
              <a:blip r:embed="rId2"/>
              <a:stretch>
                <a:fillRect l="0" t="-9244" r="-8446" b="0"/>
              </a:stretch>
            </a:blipFill>
            <a:ln cap="sq">
              <a:noFill/>
              <a:prstDash val="solid"/>
              <a:miter/>
            </a:ln>
          </p:spPr>
        </p:sp>
      </p:grpSp>
      <p:grpSp>
        <p:nvGrpSpPr>
          <p:cNvPr name="Group 4" id="4"/>
          <p:cNvGrpSpPr/>
          <p:nvPr/>
        </p:nvGrpSpPr>
        <p:grpSpPr>
          <a:xfrm rot="0">
            <a:off x="1028700" y="1482999"/>
            <a:ext cx="12577332" cy="8137251"/>
            <a:chOff x="0" y="0"/>
            <a:chExt cx="3312548" cy="2143144"/>
          </a:xfrm>
        </p:grpSpPr>
        <p:sp>
          <p:nvSpPr>
            <p:cNvPr name="Freeform 5" id="5"/>
            <p:cNvSpPr/>
            <p:nvPr/>
          </p:nvSpPr>
          <p:spPr>
            <a:xfrm flipH="false" flipV="false" rot="0">
              <a:off x="0" y="0"/>
              <a:ext cx="3312549" cy="2143144"/>
            </a:xfrm>
            <a:custGeom>
              <a:avLst/>
              <a:gdLst/>
              <a:ahLst/>
              <a:cxnLst/>
              <a:rect r="r" b="b" t="t" l="l"/>
              <a:pathLst>
                <a:path h="2143144" w="3312549">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name="TextBox 6" id="6"/>
            <p:cNvSpPr txBox="true"/>
            <p:nvPr/>
          </p:nvSpPr>
          <p:spPr>
            <a:xfrm>
              <a:off x="0" y="-38100"/>
              <a:ext cx="3312548" cy="218124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true" flipV="false" rot="6626729">
            <a:off x="-8130685" y="1817905"/>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3"/>
            <a:stretch>
              <a:fillRect l="0" t="0" r="0" b="0"/>
            </a:stretch>
          </a:blipFill>
        </p:spPr>
      </p:sp>
      <p:sp>
        <p:nvSpPr>
          <p:cNvPr name="Freeform 8" id="8"/>
          <p:cNvSpPr/>
          <p:nvPr/>
        </p:nvSpPr>
        <p:spPr>
          <a:xfrm flipH="false" flipV="false" rot="0">
            <a:off x="9955387" y="2453733"/>
            <a:ext cx="650410" cy="650410"/>
          </a:xfrm>
          <a:custGeom>
            <a:avLst/>
            <a:gdLst/>
            <a:ahLst/>
            <a:cxnLst/>
            <a:rect r="r" b="b" t="t" l="l"/>
            <a:pathLst>
              <a:path h="650410" w="650410">
                <a:moveTo>
                  <a:pt x="0" y="0"/>
                </a:moveTo>
                <a:lnTo>
                  <a:pt x="650411" y="0"/>
                </a:lnTo>
                <a:lnTo>
                  <a:pt x="650411"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339023" y="2285225"/>
            <a:ext cx="8043479" cy="987425"/>
          </a:xfrm>
          <a:prstGeom prst="rect">
            <a:avLst/>
          </a:prstGeom>
        </p:spPr>
        <p:txBody>
          <a:bodyPr anchor="t" rtlCol="false" tIns="0" lIns="0" bIns="0" rIns="0">
            <a:spAutoFit/>
          </a:bodyPr>
          <a:lstStyle/>
          <a:p>
            <a:pPr algn="l">
              <a:lnSpc>
                <a:spcPts val="7150"/>
              </a:lnSpc>
            </a:pPr>
            <a:r>
              <a:rPr lang="en-US" sz="6500" b="true">
                <a:solidFill>
                  <a:srgbClr val="FBF9F1"/>
                </a:solidFill>
                <a:latin typeface="Poppins Bold"/>
                <a:ea typeface="Poppins Bold"/>
                <a:cs typeface="Poppins Bold"/>
                <a:sym typeface="Poppins Bold"/>
              </a:rPr>
              <a:t>OUR </a:t>
            </a:r>
            <a:r>
              <a:rPr lang="en-US" sz="6500" b="true">
                <a:solidFill>
                  <a:srgbClr val="FE6E04"/>
                </a:solidFill>
                <a:latin typeface="Poppins Bold"/>
                <a:ea typeface="Poppins Bold"/>
                <a:cs typeface="Poppins Bold"/>
                <a:sym typeface="Poppins Bold"/>
              </a:rPr>
              <a:t>MOTIVATION</a:t>
            </a:r>
          </a:p>
        </p:txBody>
      </p:sp>
      <p:sp>
        <p:nvSpPr>
          <p:cNvPr name="TextBox 10" id="10"/>
          <p:cNvSpPr txBox="true"/>
          <p:nvPr/>
        </p:nvSpPr>
        <p:spPr>
          <a:xfrm rot="0">
            <a:off x="8448556" y="6580077"/>
            <a:ext cx="4314484" cy="1163320"/>
          </a:xfrm>
          <a:prstGeom prst="rect">
            <a:avLst/>
          </a:prstGeom>
        </p:spPr>
        <p:txBody>
          <a:bodyPr anchor="t" rtlCol="false" tIns="0" lIns="0" bIns="0" rIns="0">
            <a:spAutoFit/>
          </a:bodyPr>
          <a:lstStyle/>
          <a:p>
            <a:pPr algn="l" marL="474983" indent="-237491" lvl="1">
              <a:lnSpc>
                <a:spcPts val="3080"/>
              </a:lnSpc>
              <a:buFont typeface="Arial"/>
              <a:buChar char="•"/>
            </a:pPr>
            <a:r>
              <a:rPr lang="en-US" sz="2200">
                <a:solidFill>
                  <a:srgbClr val="E5E1DA"/>
                </a:solidFill>
                <a:latin typeface="Lato"/>
                <a:ea typeface="Lato"/>
                <a:cs typeface="Lato"/>
                <a:sym typeface="Lato"/>
              </a:rPr>
              <a:t>To build an </a:t>
            </a:r>
            <a:r>
              <a:rPr lang="en-US" b="true" sz="2200">
                <a:solidFill>
                  <a:srgbClr val="E5E1DA"/>
                </a:solidFill>
                <a:latin typeface="Lato Bold"/>
                <a:ea typeface="Lato Bold"/>
                <a:cs typeface="Lato Bold"/>
                <a:sym typeface="Lato Bold"/>
              </a:rPr>
              <a:t>AI-Fraud detector</a:t>
            </a:r>
            <a:r>
              <a:rPr lang="en-US" sz="2200">
                <a:solidFill>
                  <a:srgbClr val="E5E1DA"/>
                </a:solidFill>
                <a:latin typeface="Lato"/>
                <a:ea typeface="Lato"/>
                <a:cs typeface="Lato"/>
                <a:sym typeface="Lato"/>
              </a:rPr>
              <a:t> </a:t>
            </a:r>
          </a:p>
          <a:p>
            <a:pPr algn="l" marL="474983" indent="-237491" lvl="1">
              <a:lnSpc>
                <a:spcPts val="3080"/>
              </a:lnSpc>
              <a:buFont typeface="Arial"/>
              <a:buChar char="•"/>
            </a:pPr>
            <a:r>
              <a:rPr lang="en-US" b="true" sz="2200">
                <a:solidFill>
                  <a:srgbClr val="E5E1DA"/>
                </a:solidFill>
                <a:latin typeface="Lato Bold"/>
                <a:ea typeface="Lato Bold"/>
                <a:cs typeface="Lato Bold"/>
                <a:sym typeface="Lato Bold"/>
              </a:rPr>
              <a:t>Restore trust</a:t>
            </a:r>
            <a:r>
              <a:rPr lang="en-US" sz="2200">
                <a:solidFill>
                  <a:srgbClr val="E5E1DA"/>
                </a:solidFill>
                <a:latin typeface="Lato"/>
                <a:ea typeface="Lato"/>
                <a:cs typeface="Lato"/>
                <a:sym typeface="Lato"/>
              </a:rPr>
              <a:t> in our digital lives</a:t>
            </a:r>
          </a:p>
        </p:txBody>
      </p:sp>
      <p:sp>
        <p:nvSpPr>
          <p:cNvPr name="AutoShape 11" id="11"/>
          <p:cNvSpPr/>
          <p:nvPr/>
        </p:nvSpPr>
        <p:spPr>
          <a:xfrm flipH="true" flipV="true">
            <a:off x="2028662" y="2206786"/>
            <a:ext cx="0" cy="1283468"/>
          </a:xfrm>
          <a:prstGeom prst="line">
            <a:avLst/>
          </a:prstGeom>
          <a:ln cap="flat" w="104775">
            <a:solidFill>
              <a:srgbClr val="FE6E04"/>
            </a:solidFill>
            <a:prstDash val="solid"/>
            <a:headEnd type="none" len="sm" w="sm"/>
            <a:tailEnd type="none" len="sm" w="sm"/>
          </a:ln>
        </p:spPr>
      </p:sp>
      <p:sp>
        <p:nvSpPr>
          <p:cNvPr name="TextBox 12" id="12"/>
          <p:cNvSpPr txBox="true"/>
          <p:nvPr/>
        </p:nvSpPr>
        <p:spPr>
          <a:xfrm rot="0">
            <a:off x="2760974" y="3897655"/>
            <a:ext cx="3907870" cy="509905"/>
          </a:xfrm>
          <a:prstGeom prst="rect">
            <a:avLst/>
          </a:prstGeom>
        </p:spPr>
        <p:txBody>
          <a:bodyPr anchor="t" rtlCol="false" tIns="0" lIns="0" bIns="0" rIns="0">
            <a:spAutoFit/>
          </a:bodyPr>
          <a:lstStyle/>
          <a:p>
            <a:pPr algn="ctr">
              <a:lnSpc>
                <a:spcPts val="3920"/>
              </a:lnSpc>
              <a:spcBef>
                <a:spcPct val="0"/>
              </a:spcBef>
            </a:pPr>
            <a:r>
              <a:rPr lang="en-US" b="true" sz="2800">
                <a:solidFill>
                  <a:srgbClr val="FFFFFF"/>
                </a:solidFill>
                <a:latin typeface="Poppins Bold"/>
                <a:ea typeface="Poppins Bold"/>
                <a:cs typeface="Poppins Bold"/>
                <a:sym typeface="Poppins Bold"/>
              </a:rPr>
              <a:t>The Technical Failure</a:t>
            </a:r>
          </a:p>
        </p:txBody>
      </p:sp>
      <p:sp>
        <p:nvSpPr>
          <p:cNvPr name="TextBox 13" id="13"/>
          <p:cNvSpPr txBox="true"/>
          <p:nvPr/>
        </p:nvSpPr>
        <p:spPr>
          <a:xfrm rot="0">
            <a:off x="2760974" y="4535371"/>
            <a:ext cx="4325015" cy="2277110"/>
          </a:xfrm>
          <a:prstGeom prst="rect">
            <a:avLst/>
          </a:prstGeom>
        </p:spPr>
        <p:txBody>
          <a:bodyPr anchor="t" rtlCol="false" tIns="0" lIns="0" bIns="0" rIns="0">
            <a:spAutoFit/>
          </a:bodyPr>
          <a:lstStyle/>
          <a:p>
            <a:pPr algn="l">
              <a:lnSpc>
                <a:spcPts val="3640"/>
              </a:lnSpc>
              <a:spcBef>
                <a:spcPct val="0"/>
              </a:spcBef>
            </a:pPr>
            <a:r>
              <a:rPr lang="en-US" sz="2600">
                <a:solidFill>
                  <a:srgbClr val="D9D9D9"/>
                </a:solidFill>
                <a:latin typeface="Lato"/>
                <a:ea typeface="Lato"/>
                <a:cs typeface="Lato"/>
                <a:sym typeface="Lato"/>
              </a:rPr>
              <a:t>Old systems are bringing knives to an AI gunfight. </a:t>
            </a:r>
            <a:r>
              <a:rPr lang="en-US" sz="2600">
                <a:solidFill>
                  <a:srgbClr val="D9D9D9"/>
                </a:solidFill>
                <a:latin typeface="Lato"/>
                <a:ea typeface="Lato"/>
                <a:cs typeface="Lato"/>
                <a:sym typeface="Lato"/>
              </a:rPr>
              <a:t> They only alert after the manipulation. We are here to fix the inadequacy.</a:t>
            </a:r>
          </a:p>
        </p:txBody>
      </p:sp>
      <p:sp>
        <p:nvSpPr>
          <p:cNvPr name="TextBox 14" id="14"/>
          <p:cNvSpPr txBox="true"/>
          <p:nvPr/>
        </p:nvSpPr>
        <p:spPr>
          <a:xfrm rot="0">
            <a:off x="8312632" y="5389699"/>
            <a:ext cx="4450407" cy="1010760"/>
          </a:xfrm>
          <a:prstGeom prst="rect">
            <a:avLst/>
          </a:prstGeom>
        </p:spPr>
        <p:txBody>
          <a:bodyPr anchor="t" rtlCol="false" tIns="0" lIns="0" bIns="0" rIns="0">
            <a:spAutoFit/>
          </a:bodyPr>
          <a:lstStyle/>
          <a:p>
            <a:pPr algn="ctr">
              <a:lnSpc>
                <a:spcPts val="7813"/>
              </a:lnSpc>
              <a:spcBef>
                <a:spcPct val="0"/>
              </a:spcBef>
            </a:pPr>
            <a:r>
              <a:rPr lang="en-US" b="true" sz="5581">
                <a:solidFill>
                  <a:srgbClr val="FE6E04"/>
                </a:solidFill>
                <a:latin typeface="Poppins Bold"/>
                <a:ea typeface="Poppins Bold"/>
                <a:cs typeface="Poppins Bold"/>
                <a:sym typeface="Poppins Bold"/>
              </a:rPr>
              <a:t>Why WOOF?</a:t>
            </a:r>
          </a:p>
        </p:txBody>
      </p:sp>
      <p:sp>
        <p:nvSpPr>
          <p:cNvPr name="Freeform 15" id="15"/>
          <p:cNvSpPr/>
          <p:nvPr/>
        </p:nvSpPr>
        <p:spPr>
          <a:xfrm flipH="false" flipV="false" rot="0">
            <a:off x="10537836" y="3361765"/>
            <a:ext cx="2091589" cy="2091589"/>
          </a:xfrm>
          <a:custGeom>
            <a:avLst/>
            <a:gdLst/>
            <a:ahLst/>
            <a:cxnLst/>
            <a:rect r="r" b="b" t="t" l="l"/>
            <a:pathLst>
              <a:path h="2091589" w="2091589">
                <a:moveTo>
                  <a:pt x="0" y="0"/>
                </a:moveTo>
                <a:lnTo>
                  <a:pt x="2091589" y="0"/>
                </a:lnTo>
                <a:lnTo>
                  <a:pt x="2091589" y="2091589"/>
                </a:lnTo>
                <a:lnTo>
                  <a:pt x="0" y="2091589"/>
                </a:lnTo>
                <a:lnTo>
                  <a:pt x="0" y="0"/>
                </a:lnTo>
                <a:close/>
              </a:path>
            </a:pathLst>
          </a:custGeom>
          <a:blipFill>
            <a:blip r:embed="rId6"/>
            <a:stretch>
              <a:fillRect l="0" t="0" r="0" b="0"/>
            </a:stretch>
          </a:blipFill>
        </p:spPr>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3959337" y="4802688"/>
            <a:ext cx="8729104" cy="681625"/>
            <a:chOff x="0" y="0"/>
            <a:chExt cx="2299023" cy="179523"/>
          </a:xfrm>
        </p:grpSpPr>
        <p:sp>
          <p:nvSpPr>
            <p:cNvPr name="Freeform 3" id="3"/>
            <p:cNvSpPr/>
            <p:nvPr/>
          </p:nvSpPr>
          <p:spPr>
            <a:xfrm flipH="false" flipV="false" rot="0">
              <a:off x="0" y="0"/>
              <a:ext cx="2299023" cy="179523"/>
            </a:xfrm>
            <a:custGeom>
              <a:avLst/>
              <a:gdLst/>
              <a:ahLst/>
              <a:cxnLst/>
              <a:rect r="r" b="b" t="t" l="l"/>
              <a:pathLst>
                <a:path h="179523" w="22990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2299023" cy="2176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095289" y="1155345"/>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6" id="6"/>
          <p:cNvSpPr/>
          <p:nvPr/>
        </p:nvSpPr>
        <p:spPr>
          <a:xfrm flipH="false" flipV="false" rot="0">
            <a:off x="8095289" y="4125634"/>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7" id="7"/>
          <p:cNvSpPr/>
          <p:nvPr/>
        </p:nvSpPr>
        <p:spPr>
          <a:xfrm flipH="false" flipV="false" rot="0">
            <a:off x="8095289" y="6671939"/>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8" id="8"/>
          <p:cNvSpPr/>
          <p:nvPr/>
        </p:nvSpPr>
        <p:spPr>
          <a:xfrm flipH="false" flipV="false" rot="0">
            <a:off x="1028700" y="8257817"/>
            <a:ext cx="896420" cy="896420"/>
          </a:xfrm>
          <a:custGeom>
            <a:avLst/>
            <a:gdLst/>
            <a:ahLst/>
            <a:cxnLst/>
            <a:rect r="r" b="b" t="t" l="l"/>
            <a:pathLst>
              <a:path h="896420" w="896420">
                <a:moveTo>
                  <a:pt x="0" y="0"/>
                </a:moveTo>
                <a:lnTo>
                  <a:pt x="896420" y="0"/>
                </a:lnTo>
                <a:lnTo>
                  <a:pt x="896420" y="896421"/>
                </a:lnTo>
                <a:lnTo>
                  <a:pt x="0" y="8964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5"/>
            <a:stretch>
              <a:fillRect l="0" t="0" r="0" b="0"/>
            </a:stretch>
          </a:blipFill>
        </p:spPr>
      </p:sp>
      <p:sp>
        <p:nvSpPr>
          <p:cNvPr name="TextBox 10" id="10"/>
          <p:cNvSpPr txBox="true"/>
          <p:nvPr/>
        </p:nvSpPr>
        <p:spPr>
          <a:xfrm rot="0">
            <a:off x="9318807" y="1031520"/>
            <a:ext cx="7134196" cy="1590676"/>
          </a:xfrm>
          <a:prstGeom prst="rect">
            <a:avLst/>
          </a:prstGeom>
        </p:spPr>
        <p:txBody>
          <a:bodyPr anchor="t" rtlCol="false" tIns="0" lIns="0" bIns="0" rIns="0">
            <a:spAutoFit/>
          </a:bodyPr>
          <a:lstStyle/>
          <a:p>
            <a:pPr algn="l">
              <a:lnSpc>
                <a:spcPts val="6299"/>
              </a:lnSpc>
            </a:pPr>
            <a:r>
              <a:rPr lang="en-US" sz="4499" b="true">
                <a:solidFill>
                  <a:srgbClr val="FBF9F1"/>
                </a:solidFill>
                <a:latin typeface="Poppins Bold"/>
                <a:ea typeface="Poppins Bold"/>
                <a:cs typeface="Poppins Bold"/>
                <a:sym typeface="Poppins Bold"/>
              </a:rPr>
              <a:t>AI-Powered</a:t>
            </a:r>
          </a:p>
          <a:p>
            <a:pPr algn="l">
              <a:lnSpc>
                <a:spcPts val="6299"/>
              </a:lnSpc>
              <a:spcBef>
                <a:spcPct val="0"/>
              </a:spcBef>
            </a:pPr>
            <a:r>
              <a:rPr lang="en-US" b="true" sz="4499">
                <a:solidFill>
                  <a:srgbClr val="FBF9F1"/>
                </a:solidFill>
                <a:latin typeface="Poppins Bold"/>
                <a:ea typeface="Poppins Bold"/>
                <a:cs typeface="Poppins Bold"/>
                <a:sym typeface="Poppins Bold"/>
              </a:rPr>
              <a:t>Real-Time Detection</a:t>
            </a:r>
          </a:p>
        </p:txBody>
      </p:sp>
      <p:sp>
        <p:nvSpPr>
          <p:cNvPr name="TextBox 11" id="11"/>
          <p:cNvSpPr txBox="true"/>
          <p:nvPr/>
        </p:nvSpPr>
        <p:spPr>
          <a:xfrm rot="0">
            <a:off x="1028700" y="5228407"/>
            <a:ext cx="5341896" cy="3731895"/>
          </a:xfrm>
          <a:prstGeom prst="rect">
            <a:avLst/>
          </a:prstGeom>
        </p:spPr>
        <p:txBody>
          <a:bodyPr anchor="t" rtlCol="false" tIns="0" lIns="0" bIns="0" rIns="0">
            <a:spAutoFit/>
          </a:bodyPr>
          <a:lstStyle/>
          <a:p>
            <a:pPr algn="l">
              <a:lnSpc>
                <a:spcPts val="7260"/>
              </a:lnSpc>
            </a:pPr>
            <a:r>
              <a:rPr lang="en-US" sz="6600">
                <a:solidFill>
                  <a:srgbClr val="FBF9F1"/>
                </a:solidFill>
                <a:latin typeface="Poppins"/>
                <a:ea typeface="Poppins"/>
                <a:cs typeface="Poppins"/>
                <a:sym typeface="Poppins"/>
              </a:rPr>
              <a:t>OUR</a:t>
            </a:r>
          </a:p>
          <a:p>
            <a:pPr algn="l">
              <a:lnSpc>
                <a:spcPts val="7260"/>
              </a:lnSpc>
            </a:pPr>
            <a:r>
              <a:rPr lang="en-US" sz="6600" b="true">
                <a:solidFill>
                  <a:srgbClr val="FE6E04"/>
                </a:solidFill>
                <a:latin typeface="Poppins Bold"/>
                <a:ea typeface="Poppins Bold"/>
                <a:cs typeface="Poppins Bold"/>
                <a:sym typeface="Poppins Bold"/>
              </a:rPr>
              <a:t>SOLUTION-WOOF</a:t>
            </a:r>
          </a:p>
          <a:p>
            <a:pPr algn="l">
              <a:lnSpc>
                <a:spcPts val="7260"/>
              </a:lnSpc>
            </a:pPr>
          </a:p>
        </p:txBody>
      </p:sp>
      <p:sp>
        <p:nvSpPr>
          <p:cNvPr name="TextBox 12" id="12"/>
          <p:cNvSpPr txBox="true"/>
          <p:nvPr/>
        </p:nvSpPr>
        <p:spPr>
          <a:xfrm rot="0">
            <a:off x="9318807" y="3898082"/>
            <a:ext cx="6917103" cy="1590676"/>
          </a:xfrm>
          <a:prstGeom prst="rect">
            <a:avLst/>
          </a:prstGeom>
        </p:spPr>
        <p:txBody>
          <a:bodyPr anchor="t" rtlCol="false" tIns="0" lIns="0" bIns="0" rIns="0">
            <a:spAutoFit/>
          </a:bodyPr>
          <a:lstStyle/>
          <a:p>
            <a:pPr algn="l">
              <a:lnSpc>
                <a:spcPts val="6299"/>
              </a:lnSpc>
              <a:spcBef>
                <a:spcPct val="0"/>
              </a:spcBef>
            </a:pPr>
            <a:r>
              <a:rPr lang="en-US" b="true" sz="4499">
                <a:solidFill>
                  <a:srgbClr val="FBF9F1"/>
                </a:solidFill>
                <a:latin typeface="Poppins Bold"/>
                <a:ea typeface="Poppins Bold"/>
                <a:cs typeface="Poppins Bold"/>
                <a:sym typeface="Poppins Bold"/>
              </a:rPr>
              <a:t>Cross-Platform Content Analysis</a:t>
            </a:r>
          </a:p>
        </p:txBody>
      </p:sp>
      <p:sp>
        <p:nvSpPr>
          <p:cNvPr name="TextBox 13" id="13"/>
          <p:cNvSpPr txBox="true"/>
          <p:nvPr/>
        </p:nvSpPr>
        <p:spPr>
          <a:xfrm rot="0">
            <a:off x="9318807" y="6548114"/>
            <a:ext cx="8095517" cy="1590676"/>
          </a:xfrm>
          <a:prstGeom prst="rect">
            <a:avLst/>
          </a:prstGeom>
        </p:spPr>
        <p:txBody>
          <a:bodyPr anchor="t" rtlCol="false" tIns="0" lIns="0" bIns="0" rIns="0">
            <a:spAutoFit/>
          </a:bodyPr>
          <a:lstStyle/>
          <a:p>
            <a:pPr algn="l">
              <a:lnSpc>
                <a:spcPts val="6299"/>
              </a:lnSpc>
              <a:spcBef>
                <a:spcPct val="0"/>
              </a:spcBef>
            </a:pPr>
            <a:r>
              <a:rPr lang="en-US" b="true" sz="4499">
                <a:solidFill>
                  <a:srgbClr val="FBF9F1"/>
                </a:solidFill>
                <a:latin typeface="Poppins Bold"/>
                <a:ea typeface="Poppins Bold"/>
                <a:cs typeface="Poppins Bold"/>
                <a:sym typeface="Poppins Bold"/>
              </a:rPr>
              <a:t>Explainable &amp; Adaptable Defense</a:t>
            </a:r>
          </a:p>
        </p:txBody>
      </p:sp>
      <p:sp>
        <p:nvSpPr>
          <p:cNvPr name="AutoShape 14" id="14"/>
          <p:cNvSpPr/>
          <p:nvPr/>
        </p:nvSpPr>
        <p:spPr>
          <a:xfrm flipH="true" flipV="true">
            <a:off x="749516" y="5345177"/>
            <a:ext cx="0" cy="2653525"/>
          </a:xfrm>
          <a:prstGeom prst="line">
            <a:avLst/>
          </a:prstGeom>
          <a:ln cap="flat" w="104775">
            <a:solidFill>
              <a:srgbClr val="FE6E04"/>
            </a:solidFill>
            <a:prstDash val="solid"/>
            <a:headEnd type="none" len="sm" w="sm"/>
            <a:tailEnd type="none" len="sm" w="sm"/>
          </a:ln>
        </p:spPr>
      </p:sp>
      <p:sp>
        <p:nvSpPr>
          <p:cNvPr name="Freeform 15" id="15"/>
          <p:cNvSpPr/>
          <p:nvPr/>
        </p:nvSpPr>
        <p:spPr>
          <a:xfrm flipH="false" flipV="false" rot="0">
            <a:off x="5155184" y="7424812"/>
            <a:ext cx="2083240" cy="2083240"/>
          </a:xfrm>
          <a:custGeom>
            <a:avLst/>
            <a:gdLst/>
            <a:ahLst/>
            <a:cxnLst/>
            <a:rect r="r" b="b" t="t" l="l"/>
            <a:pathLst>
              <a:path h="2083240" w="2083240">
                <a:moveTo>
                  <a:pt x="0" y="0"/>
                </a:moveTo>
                <a:lnTo>
                  <a:pt x="2083240" y="0"/>
                </a:lnTo>
                <a:lnTo>
                  <a:pt x="2083240" y="2083240"/>
                </a:lnTo>
                <a:lnTo>
                  <a:pt x="0" y="2083240"/>
                </a:lnTo>
                <a:lnTo>
                  <a:pt x="0" y="0"/>
                </a:lnTo>
                <a:close/>
              </a:path>
            </a:pathLst>
          </a:custGeom>
          <a:blipFill>
            <a:blip r:embed="rId6"/>
            <a:stretch>
              <a:fillRect l="0" t="0" r="0" b="0"/>
            </a:stretch>
          </a:blipFill>
        </p:spPr>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0390308" y="-6185338"/>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alphaModFix amt="37000"/>
            </a:blip>
            <a:stretch>
              <a:fillRect l="-157" t="0" r="-157" b="0"/>
            </a:stretch>
          </a:blipFill>
        </p:spPr>
      </p:sp>
      <p:sp>
        <p:nvSpPr>
          <p:cNvPr name="Freeform 3" id="3"/>
          <p:cNvSpPr/>
          <p:nvPr/>
        </p:nvSpPr>
        <p:spPr>
          <a:xfrm flipH="false" flipV="false" rot="0">
            <a:off x="16828474" y="893309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719920" y="531506"/>
            <a:ext cx="0" cy="994388"/>
          </a:xfrm>
          <a:prstGeom prst="line">
            <a:avLst/>
          </a:prstGeom>
          <a:ln cap="flat" w="104775">
            <a:solidFill>
              <a:srgbClr val="FE6E04"/>
            </a:solidFill>
            <a:prstDash val="solid"/>
            <a:headEnd type="none" len="sm" w="sm"/>
            <a:tailEnd type="none" len="sm" w="sm"/>
          </a:ln>
        </p:spPr>
      </p:sp>
      <p:sp>
        <p:nvSpPr>
          <p:cNvPr name="Freeform 5" id="5"/>
          <p:cNvSpPr/>
          <p:nvPr/>
        </p:nvSpPr>
        <p:spPr>
          <a:xfrm flipH="false" flipV="false" rot="0">
            <a:off x="15926826" y="472538"/>
            <a:ext cx="1445906" cy="1445906"/>
          </a:xfrm>
          <a:custGeom>
            <a:avLst/>
            <a:gdLst/>
            <a:ahLst/>
            <a:cxnLst/>
            <a:rect r="r" b="b" t="t" l="l"/>
            <a:pathLst>
              <a:path h="1445906" w="1445906">
                <a:moveTo>
                  <a:pt x="0" y="0"/>
                </a:moveTo>
                <a:lnTo>
                  <a:pt x="1445906" y="0"/>
                </a:lnTo>
                <a:lnTo>
                  <a:pt x="1445906" y="1445906"/>
                </a:lnTo>
                <a:lnTo>
                  <a:pt x="0" y="1445906"/>
                </a:lnTo>
                <a:lnTo>
                  <a:pt x="0" y="0"/>
                </a:lnTo>
                <a:close/>
              </a:path>
            </a:pathLst>
          </a:custGeom>
          <a:blipFill>
            <a:blip r:embed="rId5"/>
            <a:stretch>
              <a:fillRect l="0" t="0" r="0" b="0"/>
            </a:stretch>
          </a:blipFill>
        </p:spPr>
      </p:sp>
      <p:sp>
        <p:nvSpPr>
          <p:cNvPr name="Freeform 6" id="6"/>
          <p:cNvSpPr/>
          <p:nvPr/>
        </p:nvSpPr>
        <p:spPr>
          <a:xfrm flipH="false" flipV="false" rot="0">
            <a:off x="11429903" y="1918444"/>
            <a:ext cx="3385229" cy="7522730"/>
          </a:xfrm>
          <a:custGeom>
            <a:avLst/>
            <a:gdLst/>
            <a:ahLst/>
            <a:cxnLst/>
            <a:rect r="r" b="b" t="t" l="l"/>
            <a:pathLst>
              <a:path h="7522730" w="3385229">
                <a:moveTo>
                  <a:pt x="0" y="0"/>
                </a:moveTo>
                <a:lnTo>
                  <a:pt x="3385229" y="0"/>
                </a:lnTo>
                <a:lnTo>
                  <a:pt x="3385229" y="7522731"/>
                </a:lnTo>
                <a:lnTo>
                  <a:pt x="0" y="7522731"/>
                </a:lnTo>
                <a:lnTo>
                  <a:pt x="0" y="0"/>
                </a:lnTo>
                <a:close/>
              </a:path>
            </a:pathLst>
          </a:custGeom>
          <a:blipFill>
            <a:blip r:embed="rId6"/>
            <a:stretch>
              <a:fillRect l="0" t="0" r="0" b="0"/>
            </a:stretch>
          </a:blipFill>
        </p:spPr>
      </p:sp>
      <p:sp>
        <p:nvSpPr>
          <p:cNvPr name="Freeform 7" id="7"/>
          <p:cNvSpPr/>
          <p:nvPr/>
        </p:nvSpPr>
        <p:spPr>
          <a:xfrm flipH="false" flipV="false" rot="0">
            <a:off x="7053339" y="1313911"/>
            <a:ext cx="3846278" cy="8547285"/>
          </a:xfrm>
          <a:custGeom>
            <a:avLst/>
            <a:gdLst/>
            <a:ahLst/>
            <a:cxnLst/>
            <a:rect r="r" b="b" t="t" l="l"/>
            <a:pathLst>
              <a:path h="8547285" w="3846278">
                <a:moveTo>
                  <a:pt x="0" y="0"/>
                </a:moveTo>
                <a:lnTo>
                  <a:pt x="3846279" y="0"/>
                </a:lnTo>
                <a:lnTo>
                  <a:pt x="3846279" y="8547286"/>
                </a:lnTo>
                <a:lnTo>
                  <a:pt x="0" y="8547286"/>
                </a:lnTo>
                <a:lnTo>
                  <a:pt x="0" y="0"/>
                </a:lnTo>
                <a:close/>
              </a:path>
            </a:pathLst>
          </a:custGeom>
          <a:blipFill>
            <a:blip r:embed="rId7"/>
            <a:stretch>
              <a:fillRect l="0" t="0" r="0" b="0"/>
            </a:stretch>
          </a:blipFill>
        </p:spPr>
      </p:sp>
      <p:sp>
        <p:nvSpPr>
          <p:cNvPr name="Freeform 8" id="8"/>
          <p:cNvSpPr/>
          <p:nvPr/>
        </p:nvSpPr>
        <p:spPr>
          <a:xfrm flipH="false" flipV="false" rot="0">
            <a:off x="3071234" y="1918444"/>
            <a:ext cx="3302935" cy="7339856"/>
          </a:xfrm>
          <a:custGeom>
            <a:avLst/>
            <a:gdLst/>
            <a:ahLst/>
            <a:cxnLst/>
            <a:rect r="r" b="b" t="t" l="l"/>
            <a:pathLst>
              <a:path h="7339856" w="3302935">
                <a:moveTo>
                  <a:pt x="0" y="0"/>
                </a:moveTo>
                <a:lnTo>
                  <a:pt x="3302935" y="0"/>
                </a:lnTo>
                <a:lnTo>
                  <a:pt x="3302935" y="7339856"/>
                </a:lnTo>
                <a:lnTo>
                  <a:pt x="0" y="7339856"/>
                </a:lnTo>
                <a:lnTo>
                  <a:pt x="0" y="0"/>
                </a:lnTo>
                <a:close/>
              </a:path>
            </a:pathLst>
          </a:custGeom>
          <a:blipFill>
            <a:blip r:embed="rId8"/>
            <a:stretch>
              <a:fillRect l="0" t="0" r="0" b="0"/>
            </a:stretch>
          </a:blipFill>
        </p:spPr>
      </p:sp>
      <p:sp>
        <p:nvSpPr>
          <p:cNvPr name="TextBox 9" id="9"/>
          <p:cNvSpPr txBox="true"/>
          <p:nvPr/>
        </p:nvSpPr>
        <p:spPr>
          <a:xfrm rot="0">
            <a:off x="1028700" y="521981"/>
            <a:ext cx="5717469" cy="923925"/>
          </a:xfrm>
          <a:prstGeom prst="rect">
            <a:avLst/>
          </a:prstGeom>
        </p:spPr>
        <p:txBody>
          <a:bodyPr anchor="t" rtlCol="false" tIns="0" lIns="0" bIns="0" rIns="0">
            <a:spAutoFit/>
          </a:bodyPr>
          <a:lstStyle/>
          <a:p>
            <a:pPr algn="l">
              <a:lnSpc>
                <a:spcPts val="6600"/>
              </a:lnSpc>
            </a:pPr>
            <a:r>
              <a:rPr lang="en-US" sz="6000" b="true">
                <a:solidFill>
                  <a:srgbClr val="FE6E04"/>
                </a:solidFill>
                <a:latin typeface="Poppins Bold"/>
                <a:ea typeface="Poppins Bold"/>
                <a:cs typeface="Poppins Bold"/>
                <a:sym typeface="Poppins Bold"/>
              </a:rPr>
              <a:t>USER</a:t>
            </a:r>
            <a:r>
              <a:rPr lang="en-US" sz="6000" b="true">
                <a:solidFill>
                  <a:srgbClr val="FBF9F1"/>
                </a:solidFill>
                <a:latin typeface="Poppins Bold"/>
                <a:ea typeface="Poppins Bold"/>
                <a:cs typeface="Poppins Bold"/>
                <a:sym typeface="Poppins Bold"/>
              </a:rPr>
              <a:t> JOURNEY</a:t>
            </a:r>
          </a:p>
        </p:txBody>
      </p:sp>
      <p:sp>
        <p:nvSpPr>
          <p:cNvPr name="TextBox 10" id="10"/>
          <p:cNvSpPr txBox="true"/>
          <p:nvPr/>
        </p:nvSpPr>
        <p:spPr>
          <a:xfrm rot="0">
            <a:off x="12782920" y="595141"/>
            <a:ext cx="3332480" cy="995978"/>
          </a:xfrm>
          <a:prstGeom prst="rect">
            <a:avLst/>
          </a:prstGeom>
        </p:spPr>
        <p:txBody>
          <a:bodyPr anchor="t" rtlCol="false" tIns="0" lIns="0" bIns="0" rIns="0">
            <a:spAutoFit/>
          </a:bodyPr>
          <a:lstStyle/>
          <a:p>
            <a:pPr algn="l">
              <a:lnSpc>
                <a:spcPts val="7282"/>
              </a:lnSpc>
            </a:pPr>
            <a:r>
              <a:rPr lang="en-US" b="true" sz="6620">
                <a:solidFill>
                  <a:srgbClr val="FE6E04"/>
                </a:solidFill>
                <a:latin typeface="Poppins Ultra-Bold"/>
                <a:ea typeface="Poppins Ultra-Bold"/>
                <a:cs typeface="Poppins Ultra-Bold"/>
                <a:sym typeface="Poppins Ultra-Bold"/>
              </a:rPr>
              <a:t>WOOF</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91241" y="2222874"/>
            <a:ext cx="15892195" cy="7441512"/>
            <a:chOff x="0" y="0"/>
            <a:chExt cx="4185599" cy="1959905"/>
          </a:xfrm>
        </p:grpSpPr>
        <p:sp>
          <p:nvSpPr>
            <p:cNvPr name="Freeform 3" id="3"/>
            <p:cNvSpPr/>
            <p:nvPr/>
          </p:nvSpPr>
          <p:spPr>
            <a:xfrm flipH="false" flipV="false" rot="0">
              <a:off x="0" y="0"/>
              <a:ext cx="4185599" cy="1959905"/>
            </a:xfrm>
            <a:custGeom>
              <a:avLst/>
              <a:gdLst/>
              <a:ahLst/>
              <a:cxnLst/>
              <a:rect r="r" b="b" t="t" l="l"/>
              <a:pathLst>
                <a:path h="1959905" w="4185599">
                  <a:moveTo>
                    <a:pt x="9743" y="0"/>
                  </a:moveTo>
                  <a:lnTo>
                    <a:pt x="4175856" y="0"/>
                  </a:lnTo>
                  <a:cubicBezTo>
                    <a:pt x="4178440" y="0"/>
                    <a:pt x="4180918" y="1026"/>
                    <a:pt x="4182745" y="2854"/>
                  </a:cubicBezTo>
                  <a:cubicBezTo>
                    <a:pt x="4184572" y="4681"/>
                    <a:pt x="4185599" y="7159"/>
                    <a:pt x="4185599" y="9743"/>
                  </a:cubicBezTo>
                  <a:lnTo>
                    <a:pt x="4185599" y="1950162"/>
                  </a:lnTo>
                  <a:cubicBezTo>
                    <a:pt x="4185599" y="1952746"/>
                    <a:pt x="4184572" y="1955224"/>
                    <a:pt x="4182745" y="1957051"/>
                  </a:cubicBezTo>
                  <a:cubicBezTo>
                    <a:pt x="4180918" y="1958878"/>
                    <a:pt x="4178440" y="1959905"/>
                    <a:pt x="4175856" y="1959905"/>
                  </a:cubicBezTo>
                  <a:lnTo>
                    <a:pt x="9743" y="1959905"/>
                  </a:lnTo>
                  <a:cubicBezTo>
                    <a:pt x="7159" y="1959905"/>
                    <a:pt x="4681" y="1958878"/>
                    <a:pt x="2854" y="1957051"/>
                  </a:cubicBezTo>
                  <a:cubicBezTo>
                    <a:pt x="1026" y="1955224"/>
                    <a:pt x="0" y="1952746"/>
                    <a:pt x="0" y="1950162"/>
                  </a:cubicBezTo>
                  <a:lnTo>
                    <a:pt x="0" y="9743"/>
                  </a:lnTo>
                  <a:cubicBezTo>
                    <a:pt x="0" y="7159"/>
                    <a:pt x="1026" y="4681"/>
                    <a:pt x="2854" y="2854"/>
                  </a:cubicBezTo>
                  <a:cubicBezTo>
                    <a:pt x="4681" y="1026"/>
                    <a:pt x="7159" y="0"/>
                    <a:pt x="9743" y="0"/>
                  </a:cubicBezTo>
                  <a:close/>
                </a:path>
              </a:pathLst>
            </a:custGeom>
            <a:solidFill>
              <a:srgbClr val="000000">
                <a:alpha val="30980"/>
              </a:srgbClr>
            </a:solidFill>
            <a:ln cap="sq">
              <a:noFill/>
              <a:prstDash val="lgDash"/>
              <a:miter/>
            </a:ln>
          </p:spPr>
        </p:sp>
        <p:sp>
          <p:nvSpPr>
            <p:cNvPr name="TextBox 4" id="4"/>
            <p:cNvSpPr txBox="true"/>
            <p:nvPr/>
          </p:nvSpPr>
          <p:spPr>
            <a:xfrm>
              <a:off x="0" y="-38100"/>
              <a:ext cx="4185599" cy="199800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11267" y="3735516"/>
            <a:ext cx="1949043" cy="3863714"/>
            <a:chOff x="0" y="0"/>
            <a:chExt cx="513328" cy="1017604"/>
          </a:xfrm>
        </p:grpSpPr>
        <p:sp>
          <p:nvSpPr>
            <p:cNvPr name="Freeform 6" id="6"/>
            <p:cNvSpPr/>
            <p:nvPr/>
          </p:nvSpPr>
          <p:spPr>
            <a:xfrm flipH="false" flipV="false" rot="0">
              <a:off x="0" y="0"/>
              <a:ext cx="513328" cy="1017604"/>
            </a:xfrm>
            <a:custGeom>
              <a:avLst/>
              <a:gdLst/>
              <a:ahLst/>
              <a:cxnLst/>
              <a:rect r="r" b="b" t="t" l="l"/>
              <a:pathLst>
                <a:path h="1017604" w="513328">
                  <a:moveTo>
                    <a:pt x="202580" y="0"/>
                  </a:moveTo>
                  <a:lnTo>
                    <a:pt x="310748" y="0"/>
                  </a:lnTo>
                  <a:cubicBezTo>
                    <a:pt x="422630" y="0"/>
                    <a:pt x="513328" y="90698"/>
                    <a:pt x="513328" y="202580"/>
                  </a:cubicBezTo>
                  <a:lnTo>
                    <a:pt x="513328" y="815023"/>
                  </a:lnTo>
                  <a:cubicBezTo>
                    <a:pt x="513328" y="926905"/>
                    <a:pt x="422630" y="1017604"/>
                    <a:pt x="310748" y="1017604"/>
                  </a:cubicBezTo>
                  <a:lnTo>
                    <a:pt x="202580" y="1017604"/>
                  </a:lnTo>
                  <a:cubicBezTo>
                    <a:pt x="90698" y="1017604"/>
                    <a:pt x="0" y="926905"/>
                    <a:pt x="0" y="815023"/>
                  </a:cubicBezTo>
                  <a:lnTo>
                    <a:pt x="0" y="202580"/>
                  </a:lnTo>
                  <a:cubicBezTo>
                    <a:pt x="0" y="90698"/>
                    <a:pt x="90698" y="0"/>
                    <a:pt x="202580" y="0"/>
                  </a:cubicBezTo>
                  <a:close/>
                </a:path>
              </a:pathLst>
            </a:custGeom>
            <a:solidFill>
              <a:srgbClr val="36404D">
                <a:alpha val="63922"/>
              </a:srgbClr>
            </a:solidFill>
          </p:spPr>
        </p:sp>
        <p:sp>
          <p:nvSpPr>
            <p:cNvPr name="TextBox 7" id="7"/>
            <p:cNvSpPr txBox="true"/>
            <p:nvPr/>
          </p:nvSpPr>
          <p:spPr>
            <a:xfrm>
              <a:off x="0" y="-57150"/>
              <a:ext cx="513328" cy="1074754"/>
            </a:xfrm>
            <a:prstGeom prst="rect">
              <a:avLst/>
            </a:prstGeom>
          </p:spPr>
          <p:txBody>
            <a:bodyPr anchor="ctr" rtlCol="false" tIns="50800" lIns="50800" bIns="50800" rIns="50800"/>
            <a:lstStyle/>
            <a:p>
              <a:pPr algn="ctr">
                <a:lnSpc>
                  <a:spcPts val="2324"/>
                </a:lnSpc>
              </a:pPr>
            </a:p>
          </p:txBody>
        </p:sp>
      </p:grpSp>
      <p:sp>
        <p:nvSpPr>
          <p:cNvPr name="Freeform 8" id="8"/>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alphaModFix amt="54000"/>
            </a:blip>
            <a:stretch>
              <a:fillRect l="0" t="0" r="0" b="0"/>
            </a:stretch>
          </a:blipFill>
        </p:spPr>
      </p:sp>
      <p:sp>
        <p:nvSpPr>
          <p:cNvPr name="Freeform 9" id="9"/>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alphaModFix amt="54000"/>
            </a:blip>
            <a:stretch>
              <a:fillRect l="0" t="0" r="-2793" b="0"/>
            </a:stretch>
          </a:blipFill>
        </p:spPr>
      </p:sp>
      <p:grpSp>
        <p:nvGrpSpPr>
          <p:cNvPr name="Group 10" id="10"/>
          <p:cNvGrpSpPr/>
          <p:nvPr/>
        </p:nvGrpSpPr>
        <p:grpSpPr>
          <a:xfrm rot="0">
            <a:off x="1141584" y="3122651"/>
            <a:ext cx="3167654" cy="5546874"/>
            <a:chOff x="0" y="0"/>
            <a:chExt cx="834279" cy="1460905"/>
          </a:xfrm>
        </p:grpSpPr>
        <p:sp>
          <p:nvSpPr>
            <p:cNvPr name="Freeform 11" id="11"/>
            <p:cNvSpPr/>
            <p:nvPr/>
          </p:nvSpPr>
          <p:spPr>
            <a:xfrm flipH="false" flipV="false" rot="0">
              <a:off x="0" y="0"/>
              <a:ext cx="834279" cy="1460905"/>
            </a:xfrm>
            <a:custGeom>
              <a:avLst/>
              <a:gdLst/>
              <a:ahLst/>
              <a:cxnLst/>
              <a:rect r="r" b="b" t="t" l="l"/>
              <a:pathLst>
                <a:path h="1460905" w="834279">
                  <a:moveTo>
                    <a:pt x="124647" y="0"/>
                  </a:moveTo>
                  <a:lnTo>
                    <a:pt x="709632" y="0"/>
                  </a:lnTo>
                  <a:cubicBezTo>
                    <a:pt x="742691" y="0"/>
                    <a:pt x="774395" y="13132"/>
                    <a:pt x="797771" y="36508"/>
                  </a:cubicBezTo>
                  <a:cubicBezTo>
                    <a:pt x="821147" y="59884"/>
                    <a:pt x="834279" y="91588"/>
                    <a:pt x="834279" y="124647"/>
                  </a:cubicBezTo>
                  <a:lnTo>
                    <a:pt x="834279" y="1336258"/>
                  </a:lnTo>
                  <a:cubicBezTo>
                    <a:pt x="834279" y="1369317"/>
                    <a:pt x="821147" y="1401021"/>
                    <a:pt x="797771" y="1424397"/>
                  </a:cubicBezTo>
                  <a:cubicBezTo>
                    <a:pt x="774395" y="1447773"/>
                    <a:pt x="742691" y="1460905"/>
                    <a:pt x="709632" y="1460905"/>
                  </a:cubicBezTo>
                  <a:lnTo>
                    <a:pt x="124647" y="1460905"/>
                  </a:lnTo>
                  <a:cubicBezTo>
                    <a:pt x="91588" y="1460905"/>
                    <a:pt x="59884" y="1447773"/>
                    <a:pt x="36508" y="1424397"/>
                  </a:cubicBezTo>
                  <a:cubicBezTo>
                    <a:pt x="13132" y="1401021"/>
                    <a:pt x="0" y="1369317"/>
                    <a:pt x="0" y="1336258"/>
                  </a:cubicBezTo>
                  <a:lnTo>
                    <a:pt x="0" y="124647"/>
                  </a:lnTo>
                  <a:cubicBezTo>
                    <a:pt x="0" y="91588"/>
                    <a:pt x="13132" y="59884"/>
                    <a:pt x="36508" y="36508"/>
                  </a:cubicBezTo>
                  <a:cubicBezTo>
                    <a:pt x="59884" y="13132"/>
                    <a:pt x="91588" y="0"/>
                    <a:pt x="124647" y="0"/>
                  </a:cubicBezTo>
                  <a:close/>
                </a:path>
              </a:pathLst>
            </a:custGeom>
            <a:solidFill>
              <a:srgbClr val="36404D">
                <a:alpha val="63922"/>
              </a:srgbClr>
            </a:solidFill>
          </p:spPr>
        </p:sp>
        <p:sp>
          <p:nvSpPr>
            <p:cNvPr name="TextBox 12" id="12"/>
            <p:cNvSpPr txBox="true"/>
            <p:nvPr/>
          </p:nvSpPr>
          <p:spPr>
            <a:xfrm>
              <a:off x="0" y="-57150"/>
              <a:ext cx="834279" cy="1518055"/>
            </a:xfrm>
            <a:prstGeom prst="rect">
              <a:avLst/>
            </a:prstGeom>
          </p:spPr>
          <p:txBody>
            <a:bodyPr anchor="ctr" rtlCol="false" tIns="50800" lIns="50800" bIns="50800" rIns="50800"/>
            <a:lstStyle/>
            <a:p>
              <a:pPr algn="ctr">
                <a:lnSpc>
                  <a:spcPts val="2324"/>
                </a:lnSpc>
              </a:pPr>
            </a:p>
          </p:txBody>
        </p:sp>
      </p:grpSp>
      <p:sp>
        <p:nvSpPr>
          <p:cNvPr name="Freeform 13" id="13"/>
          <p:cNvSpPr/>
          <p:nvPr/>
        </p:nvSpPr>
        <p:spPr>
          <a:xfrm flipH="false" flipV="false" rot="0">
            <a:off x="16783436" y="893309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4" id="14"/>
          <p:cNvSpPr/>
          <p:nvPr/>
        </p:nvSpPr>
        <p:spPr>
          <a:xfrm flipV="true">
            <a:off x="1081088" y="681052"/>
            <a:ext cx="0" cy="994388"/>
          </a:xfrm>
          <a:prstGeom prst="line">
            <a:avLst/>
          </a:prstGeom>
          <a:ln cap="flat" w="104775">
            <a:solidFill>
              <a:srgbClr val="FE6E04"/>
            </a:solidFill>
            <a:prstDash val="solid"/>
            <a:headEnd type="none" len="sm" w="sm"/>
            <a:tailEnd type="none" len="sm" w="sm"/>
          </a:ln>
        </p:spPr>
      </p:sp>
      <p:sp>
        <p:nvSpPr>
          <p:cNvPr name="AutoShape 15" id="15"/>
          <p:cNvSpPr/>
          <p:nvPr/>
        </p:nvSpPr>
        <p:spPr>
          <a:xfrm>
            <a:off x="2725411" y="4917590"/>
            <a:ext cx="0" cy="576834"/>
          </a:xfrm>
          <a:prstGeom prst="line">
            <a:avLst/>
          </a:prstGeom>
          <a:ln cap="flat" w="38100">
            <a:solidFill>
              <a:srgbClr val="FFFFFF"/>
            </a:solidFill>
            <a:prstDash val="solid"/>
            <a:headEnd type="none" len="sm" w="sm"/>
            <a:tailEnd type="triangle" len="med" w="lg"/>
          </a:ln>
        </p:spPr>
      </p:sp>
      <p:sp>
        <p:nvSpPr>
          <p:cNvPr name="Freeform 16" id="16"/>
          <p:cNvSpPr/>
          <p:nvPr/>
        </p:nvSpPr>
        <p:spPr>
          <a:xfrm flipH="false" flipV="false" rot="0">
            <a:off x="8544461" y="3770602"/>
            <a:ext cx="1462891" cy="1462891"/>
          </a:xfrm>
          <a:custGeom>
            <a:avLst/>
            <a:gdLst/>
            <a:ahLst/>
            <a:cxnLst/>
            <a:rect r="r" b="b" t="t" l="l"/>
            <a:pathLst>
              <a:path h="1462891" w="1462891">
                <a:moveTo>
                  <a:pt x="0" y="0"/>
                </a:moveTo>
                <a:lnTo>
                  <a:pt x="1462891" y="0"/>
                </a:lnTo>
                <a:lnTo>
                  <a:pt x="1462891" y="1462891"/>
                </a:lnTo>
                <a:lnTo>
                  <a:pt x="0" y="1462891"/>
                </a:lnTo>
                <a:lnTo>
                  <a:pt x="0" y="0"/>
                </a:lnTo>
                <a:close/>
              </a:path>
            </a:pathLst>
          </a:custGeom>
          <a:blipFill>
            <a:blip r:embed="rId5"/>
            <a:stretch>
              <a:fillRect l="0" t="0" r="0" b="0"/>
            </a:stretch>
          </a:blipFill>
        </p:spPr>
      </p:sp>
      <p:sp>
        <p:nvSpPr>
          <p:cNvPr name="AutoShape 17" id="17"/>
          <p:cNvSpPr/>
          <p:nvPr/>
        </p:nvSpPr>
        <p:spPr>
          <a:xfrm>
            <a:off x="4398171" y="6618355"/>
            <a:ext cx="788446" cy="0"/>
          </a:xfrm>
          <a:prstGeom prst="line">
            <a:avLst/>
          </a:prstGeom>
          <a:ln cap="flat" w="38100">
            <a:solidFill>
              <a:srgbClr val="FFFFFF"/>
            </a:solidFill>
            <a:prstDash val="solid"/>
            <a:headEnd type="none" len="sm" w="sm"/>
            <a:tailEnd type="triangle" len="med" w="lg"/>
          </a:ln>
        </p:spPr>
      </p:sp>
      <p:grpSp>
        <p:nvGrpSpPr>
          <p:cNvPr name="Group 18" id="18"/>
          <p:cNvGrpSpPr/>
          <p:nvPr/>
        </p:nvGrpSpPr>
        <p:grpSpPr>
          <a:xfrm rot="0">
            <a:off x="7467829" y="2000645"/>
            <a:ext cx="54506" cy="7257655"/>
            <a:chOff x="0" y="0"/>
            <a:chExt cx="87216" cy="11613039"/>
          </a:xfrm>
        </p:grpSpPr>
        <p:sp>
          <p:nvSpPr>
            <p:cNvPr name="Freeform 19" id="19"/>
            <p:cNvSpPr/>
            <p:nvPr/>
          </p:nvSpPr>
          <p:spPr>
            <a:xfrm flipH="false" flipV="false" rot="0">
              <a:off x="0" y="106807"/>
              <a:ext cx="87216" cy="11480800"/>
            </a:xfrm>
            <a:custGeom>
              <a:avLst/>
              <a:gdLst/>
              <a:ahLst/>
              <a:cxnLst/>
              <a:rect r="r" b="b" t="t" l="l"/>
              <a:pathLst>
                <a:path h="11480800" w="87216">
                  <a:moveTo>
                    <a:pt x="0" y="11277600"/>
                  </a:moveTo>
                  <a:lnTo>
                    <a:pt x="0" y="11176000"/>
                  </a:lnTo>
                  <a:lnTo>
                    <a:pt x="87216" y="11176000"/>
                  </a:lnTo>
                  <a:lnTo>
                    <a:pt x="87216" y="11277600"/>
                  </a:lnTo>
                  <a:close/>
                  <a:moveTo>
                    <a:pt x="87216" y="11074400"/>
                  </a:moveTo>
                  <a:lnTo>
                    <a:pt x="87216" y="10972800"/>
                  </a:lnTo>
                  <a:lnTo>
                    <a:pt x="87216" y="11074400"/>
                  </a:lnTo>
                  <a:close/>
                  <a:moveTo>
                    <a:pt x="87216" y="10871200"/>
                  </a:moveTo>
                  <a:lnTo>
                    <a:pt x="87216" y="10769600"/>
                  </a:lnTo>
                  <a:lnTo>
                    <a:pt x="87216" y="10871200"/>
                  </a:lnTo>
                  <a:close/>
                  <a:moveTo>
                    <a:pt x="87216" y="10668000"/>
                  </a:moveTo>
                  <a:lnTo>
                    <a:pt x="87216" y="10566400"/>
                  </a:lnTo>
                  <a:lnTo>
                    <a:pt x="87216" y="10668000"/>
                  </a:lnTo>
                  <a:close/>
                  <a:moveTo>
                    <a:pt x="87216" y="10464800"/>
                  </a:moveTo>
                  <a:lnTo>
                    <a:pt x="87216" y="10363200"/>
                  </a:lnTo>
                  <a:lnTo>
                    <a:pt x="87216" y="10464800"/>
                  </a:lnTo>
                  <a:close/>
                  <a:moveTo>
                    <a:pt x="87216" y="10261600"/>
                  </a:moveTo>
                  <a:lnTo>
                    <a:pt x="87216" y="10160000"/>
                  </a:lnTo>
                  <a:lnTo>
                    <a:pt x="87216" y="10261600"/>
                  </a:lnTo>
                  <a:close/>
                  <a:moveTo>
                    <a:pt x="87216" y="10058400"/>
                  </a:moveTo>
                  <a:lnTo>
                    <a:pt x="87216" y="9956800"/>
                  </a:lnTo>
                  <a:lnTo>
                    <a:pt x="87216" y="10058400"/>
                  </a:lnTo>
                  <a:close/>
                  <a:moveTo>
                    <a:pt x="87216" y="9855200"/>
                  </a:moveTo>
                  <a:lnTo>
                    <a:pt x="87216" y="9753600"/>
                  </a:lnTo>
                  <a:lnTo>
                    <a:pt x="87216" y="9855200"/>
                  </a:lnTo>
                  <a:close/>
                  <a:moveTo>
                    <a:pt x="87216" y="9652000"/>
                  </a:moveTo>
                  <a:lnTo>
                    <a:pt x="87216" y="9550400"/>
                  </a:lnTo>
                  <a:lnTo>
                    <a:pt x="87216" y="9652000"/>
                  </a:lnTo>
                  <a:close/>
                  <a:moveTo>
                    <a:pt x="87216" y="9448800"/>
                  </a:moveTo>
                  <a:lnTo>
                    <a:pt x="87216" y="9347200"/>
                  </a:lnTo>
                  <a:lnTo>
                    <a:pt x="87216" y="9448800"/>
                  </a:lnTo>
                  <a:close/>
                  <a:moveTo>
                    <a:pt x="87216" y="9245600"/>
                  </a:moveTo>
                  <a:lnTo>
                    <a:pt x="87216" y="9144000"/>
                  </a:lnTo>
                  <a:lnTo>
                    <a:pt x="87216" y="9245600"/>
                  </a:lnTo>
                  <a:close/>
                  <a:moveTo>
                    <a:pt x="87216" y="9042400"/>
                  </a:moveTo>
                  <a:lnTo>
                    <a:pt x="87216" y="8940800"/>
                  </a:lnTo>
                  <a:lnTo>
                    <a:pt x="87216" y="9042400"/>
                  </a:lnTo>
                  <a:close/>
                  <a:moveTo>
                    <a:pt x="87216" y="8839200"/>
                  </a:moveTo>
                  <a:lnTo>
                    <a:pt x="87216" y="8737600"/>
                  </a:lnTo>
                  <a:lnTo>
                    <a:pt x="87216" y="8839200"/>
                  </a:lnTo>
                  <a:close/>
                  <a:moveTo>
                    <a:pt x="87216" y="8636000"/>
                  </a:moveTo>
                  <a:lnTo>
                    <a:pt x="87216" y="8534400"/>
                  </a:lnTo>
                  <a:lnTo>
                    <a:pt x="87216" y="8636000"/>
                  </a:lnTo>
                  <a:close/>
                  <a:moveTo>
                    <a:pt x="87216" y="8432800"/>
                  </a:moveTo>
                  <a:lnTo>
                    <a:pt x="87216" y="8331200"/>
                  </a:lnTo>
                  <a:lnTo>
                    <a:pt x="87216" y="8432800"/>
                  </a:lnTo>
                  <a:close/>
                  <a:moveTo>
                    <a:pt x="87216" y="8229600"/>
                  </a:moveTo>
                  <a:lnTo>
                    <a:pt x="87216" y="8128000"/>
                  </a:lnTo>
                  <a:lnTo>
                    <a:pt x="87216" y="8229600"/>
                  </a:lnTo>
                  <a:close/>
                  <a:moveTo>
                    <a:pt x="87216" y="8026400"/>
                  </a:moveTo>
                  <a:lnTo>
                    <a:pt x="87216" y="7924800"/>
                  </a:lnTo>
                  <a:lnTo>
                    <a:pt x="87216" y="8026400"/>
                  </a:lnTo>
                  <a:close/>
                  <a:moveTo>
                    <a:pt x="87216" y="7823200"/>
                  </a:moveTo>
                  <a:lnTo>
                    <a:pt x="87216" y="7721600"/>
                  </a:lnTo>
                  <a:lnTo>
                    <a:pt x="87216" y="7823200"/>
                  </a:lnTo>
                  <a:close/>
                  <a:moveTo>
                    <a:pt x="87216" y="7620000"/>
                  </a:moveTo>
                  <a:lnTo>
                    <a:pt x="87216" y="7518400"/>
                  </a:lnTo>
                  <a:lnTo>
                    <a:pt x="87216" y="7620000"/>
                  </a:lnTo>
                  <a:close/>
                  <a:moveTo>
                    <a:pt x="87216" y="7416800"/>
                  </a:moveTo>
                  <a:lnTo>
                    <a:pt x="87216" y="7315200"/>
                  </a:lnTo>
                  <a:lnTo>
                    <a:pt x="87216" y="7416800"/>
                  </a:lnTo>
                  <a:close/>
                  <a:moveTo>
                    <a:pt x="87216" y="7213600"/>
                  </a:moveTo>
                  <a:lnTo>
                    <a:pt x="87216" y="7112000"/>
                  </a:lnTo>
                  <a:lnTo>
                    <a:pt x="87216" y="7213600"/>
                  </a:lnTo>
                  <a:close/>
                  <a:moveTo>
                    <a:pt x="87216" y="7010400"/>
                  </a:moveTo>
                  <a:lnTo>
                    <a:pt x="87216" y="6908800"/>
                  </a:lnTo>
                  <a:lnTo>
                    <a:pt x="87216" y="7010400"/>
                  </a:lnTo>
                  <a:close/>
                  <a:moveTo>
                    <a:pt x="87216" y="6807200"/>
                  </a:moveTo>
                  <a:lnTo>
                    <a:pt x="87216" y="6705600"/>
                  </a:lnTo>
                  <a:lnTo>
                    <a:pt x="87216" y="6807200"/>
                  </a:lnTo>
                  <a:close/>
                  <a:moveTo>
                    <a:pt x="87216" y="6604000"/>
                  </a:moveTo>
                  <a:lnTo>
                    <a:pt x="87216" y="6502400"/>
                  </a:lnTo>
                  <a:lnTo>
                    <a:pt x="87216" y="6604000"/>
                  </a:lnTo>
                  <a:close/>
                  <a:moveTo>
                    <a:pt x="87216" y="6400800"/>
                  </a:moveTo>
                  <a:lnTo>
                    <a:pt x="87216" y="6299200"/>
                  </a:lnTo>
                  <a:lnTo>
                    <a:pt x="87216" y="6400800"/>
                  </a:lnTo>
                  <a:close/>
                  <a:moveTo>
                    <a:pt x="87216" y="6197600"/>
                  </a:moveTo>
                  <a:lnTo>
                    <a:pt x="87216" y="6096000"/>
                  </a:lnTo>
                  <a:lnTo>
                    <a:pt x="87216" y="6197600"/>
                  </a:lnTo>
                  <a:close/>
                  <a:moveTo>
                    <a:pt x="87216" y="5994400"/>
                  </a:moveTo>
                  <a:lnTo>
                    <a:pt x="87216" y="5892800"/>
                  </a:lnTo>
                  <a:lnTo>
                    <a:pt x="87216" y="5994400"/>
                  </a:lnTo>
                  <a:close/>
                  <a:moveTo>
                    <a:pt x="87216" y="5791200"/>
                  </a:moveTo>
                  <a:lnTo>
                    <a:pt x="87216" y="5689600"/>
                  </a:lnTo>
                  <a:lnTo>
                    <a:pt x="87216" y="5791200"/>
                  </a:lnTo>
                  <a:close/>
                  <a:moveTo>
                    <a:pt x="87216" y="5588000"/>
                  </a:moveTo>
                  <a:lnTo>
                    <a:pt x="87216" y="5486400"/>
                  </a:lnTo>
                  <a:lnTo>
                    <a:pt x="87216" y="5588000"/>
                  </a:lnTo>
                  <a:close/>
                  <a:moveTo>
                    <a:pt x="87216" y="5384800"/>
                  </a:moveTo>
                  <a:lnTo>
                    <a:pt x="87216" y="5283200"/>
                  </a:lnTo>
                  <a:lnTo>
                    <a:pt x="87216" y="5384800"/>
                  </a:lnTo>
                  <a:close/>
                  <a:moveTo>
                    <a:pt x="87216" y="5181600"/>
                  </a:moveTo>
                  <a:lnTo>
                    <a:pt x="87216" y="5080000"/>
                  </a:lnTo>
                  <a:lnTo>
                    <a:pt x="87216" y="5181600"/>
                  </a:lnTo>
                  <a:close/>
                  <a:moveTo>
                    <a:pt x="87216" y="4978400"/>
                  </a:moveTo>
                  <a:lnTo>
                    <a:pt x="87216" y="4876800"/>
                  </a:lnTo>
                  <a:lnTo>
                    <a:pt x="87216" y="4978400"/>
                  </a:lnTo>
                  <a:close/>
                  <a:moveTo>
                    <a:pt x="87216" y="4775200"/>
                  </a:moveTo>
                  <a:lnTo>
                    <a:pt x="87216" y="4673600"/>
                  </a:lnTo>
                  <a:lnTo>
                    <a:pt x="87216" y="4775200"/>
                  </a:lnTo>
                  <a:close/>
                  <a:moveTo>
                    <a:pt x="87216" y="4572000"/>
                  </a:moveTo>
                  <a:lnTo>
                    <a:pt x="87216" y="4470400"/>
                  </a:lnTo>
                  <a:lnTo>
                    <a:pt x="87216" y="4572000"/>
                  </a:lnTo>
                  <a:close/>
                  <a:moveTo>
                    <a:pt x="87216" y="4368800"/>
                  </a:moveTo>
                  <a:lnTo>
                    <a:pt x="87216" y="4267200"/>
                  </a:lnTo>
                  <a:lnTo>
                    <a:pt x="87216" y="4368800"/>
                  </a:lnTo>
                  <a:close/>
                  <a:moveTo>
                    <a:pt x="87216" y="4165600"/>
                  </a:moveTo>
                  <a:lnTo>
                    <a:pt x="87216" y="4064000"/>
                  </a:lnTo>
                  <a:lnTo>
                    <a:pt x="87216" y="4165600"/>
                  </a:lnTo>
                  <a:close/>
                  <a:moveTo>
                    <a:pt x="87216" y="3962400"/>
                  </a:moveTo>
                  <a:lnTo>
                    <a:pt x="87216" y="3860800"/>
                  </a:lnTo>
                  <a:lnTo>
                    <a:pt x="87216" y="3962400"/>
                  </a:lnTo>
                  <a:close/>
                  <a:moveTo>
                    <a:pt x="87216" y="3759200"/>
                  </a:moveTo>
                  <a:lnTo>
                    <a:pt x="87216" y="3657600"/>
                  </a:lnTo>
                  <a:lnTo>
                    <a:pt x="87216" y="3759200"/>
                  </a:lnTo>
                  <a:close/>
                  <a:moveTo>
                    <a:pt x="87216" y="3556000"/>
                  </a:moveTo>
                  <a:lnTo>
                    <a:pt x="87216" y="3454400"/>
                  </a:lnTo>
                  <a:lnTo>
                    <a:pt x="87216" y="3556000"/>
                  </a:lnTo>
                  <a:close/>
                  <a:moveTo>
                    <a:pt x="87216" y="3352800"/>
                  </a:moveTo>
                  <a:lnTo>
                    <a:pt x="87216" y="3251200"/>
                  </a:lnTo>
                  <a:lnTo>
                    <a:pt x="87216" y="3352800"/>
                  </a:lnTo>
                  <a:close/>
                  <a:moveTo>
                    <a:pt x="87216" y="3149600"/>
                  </a:moveTo>
                  <a:lnTo>
                    <a:pt x="87216" y="3048000"/>
                  </a:lnTo>
                  <a:lnTo>
                    <a:pt x="87216" y="3149600"/>
                  </a:lnTo>
                  <a:close/>
                  <a:moveTo>
                    <a:pt x="87216" y="2946400"/>
                  </a:moveTo>
                  <a:lnTo>
                    <a:pt x="87216" y="2844800"/>
                  </a:lnTo>
                  <a:lnTo>
                    <a:pt x="87216" y="2946400"/>
                  </a:lnTo>
                  <a:close/>
                  <a:moveTo>
                    <a:pt x="87216" y="2743200"/>
                  </a:moveTo>
                  <a:lnTo>
                    <a:pt x="87216" y="2641600"/>
                  </a:lnTo>
                  <a:lnTo>
                    <a:pt x="87216" y="2743200"/>
                  </a:lnTo>
                  <a:close/>
                  <a:moveTo>
                    <a:pt x="87216" y="2540000"/>
                  </a:moveTo>
                  <a:lnTo>
                    <a:pt x="87216" y="2438400"/>
                  </a:lnTo>
                  <a:lnTo>
                    <a:pt x="87216" y="2540000"/>
                  </a:lnTo>
                  <a:close/>
                  <a:moveTo>
                    <a:pt x="87216" y="2336800"/>
                  </a:moveTo>
                  <a:lnTo>
                    <a:pt x="87216" y="2235200"/>
                  </a:lnTo>
                  <a:lnTo>
                    <a:pt x="87216" y="2336800"/>
                  </a:lnTo>
                  <a:close/>
                  <a:moveTo>
                    <a:pt x="87216" y="2133600"/>
                  </a:moveTo>
                  <a:lnTo>
                    <a:pt x="87216" y="2032000"/>
                  </a:lnTo>
                  <a:lnTo>
                    <a:pt x="87216" y="2133600"/>
                  </a:lnTo>
                  <a:close/>
                  <a:moveTo>
                    <a:pt x="87216" y="1930400"/>
                  </a:moveTo>
                  <a:lnTo>
                    <a:pt x="87216" y="1828800"/>
                  </a:lnTo>
                  <a:lnTo>
                    <a:pt x="87216" y="1930400"/>
                  </a:lnTo>
                  <a:close/>
                  <a:moveTo>
                    <a:pt x="87216" y="1727200"/>
                  </a:moveTo>
                  <a:lnTo>
                    <a:pt x="87216" y="1625600"/>
                  </a:lnTo>
                  <a:lnTo>
                    <a:pt x="87216" y="1727200"/>
                  </a:lnTo>
                  <a:close/>
                  <a:moveTo>
                    <a:pt x="87216" y="1524000"/>
                  </a:moveTo>
                  <a:lnTo>
                    <a:pt x="87216" y="1422400"/>
                  </a:lnTo>
                  <a:lnTo>
                    <a:pt x="87216" y="1524000"/>
                  </a:lnTo>
                  <a:close/>
                  <a:moveTo>
                    <a:pt x="87216" y="1320800"/>
                  </a:moveTo>
                  <a:lnTo>
                    <a:pt x="87216" y="1219200"/>
                  </a:lnTo>
                  <a:lnTo>
                    <a:pt x="87216" y="1320800"/>
                  </a:lnTo>
                  <a:close/>
                  <a:moveTo>
                    <a:pt x="87216" y="1117600"/>
                  </a:moveTo>
                  <a:lnTo>
                    <a:pt x="87216" y="1016000"/>
                  </a:lnTo>
                  <a:lnTo>
                    <a:pt x="87216" y="1117600"/>
                  </a:lnTo>
                  <a:close/>
                  <a:moveTo>
                    <a:pt x="87216" y="914400"/>
                  </a:moveTo>
                  <a:lnTo>
                    <a:pt x="87216" y="812800"/>
                  </a:lnTo>
                  <a:lnTo>
                    <a:pt x="87216" y="914400"/>
                  </a:lnTo>
                  <a:close/>
                  <a:moveTo>
                    <a:pt x="87216" y="711200"/>
                  </a:moveTo>
                  <a:lnTo>
                    <a:pt x="87216" y="609600"/>
                  </a:lnTo>
                  <a:lnTo>
                    <a:pt x="87216" y="711200"/>
                  </a:lnTo>
                  <a:close/>
                  <a:moveTo>
                    <a:pt x="87216" y="508000"/>
                  </a:moveTo>
                  <a:lnTo>
                    <a:pt x="87216" y="406400"/>
                  </a:lnTo>
                  <a:lnTo>
                    <a:pt x="87216" y="508000"/>
                  </a:lnTo>
                  <a:close/>
                  <a:moveTo>
                    <a:pt x="87216" y="304800"/>
                  </a:moveTo>
                  <a:lnTo>
                    <a:pt x="87216" y="203200"/>
                  </a:lnTo>
                  <a:lnTo>
                    <a:pt x="87216" y="304800"/>
                  </a:lnTo>
                  <a:close/>
                  <a:moveTo>
                    <a:pt x="87216" y="101600"/>
                  </a:moveTo>
                  <a:lnTo>
                    <a:pt x="87216" y="0"/>
                  </a:lnTo>
                  <a:lnTo>
                    <a:pt x="87216" y="101600"/>
                  </a:lnTo>
                  <a:close/>
                  <a:moveTo>
                    <a:pt x="87216" y="11480800"/>
                  </a:moveTo>
                  <a:lnTo>
                    <a:pt x="87216" y="11379200"/>
                  </a:lnTo>
                  <a:lnTo>
                    <a:pt x="87216" y="11480800"/>
                  </a:lnTo>
                  <a:close/>
                </a:path>
              </a:pathLst>
            </a:custGeom>
            <a:solidFill>
              <a:srgbClr val="FFFFFF"/>
            </a:solidFill>
          </p:spPr>
        </p:sp>
      </p:grpSp>
      <p:sp>
        <p:nvSpPr>
          <p:cNvPr name="AutoShape 20" id="20"/>
          <p:cNvSpPr/>
          <p:nvPr/>
        </p:nvSpPr>
        <p:spPr>
          <a:xfrm>
            <a:off x="13593816" y="3309588"/>
            <a:ext cx="1471665" cy="461014"/>
          </a:xfrm>
          <a:prstGeom prst="line">
            <a:avLst/>
          </a:prstGeom>
          <a:ln cap="flat" w="38100">
            <a:solidFill>
              <a:srgbClr val="FFFFFF"/>
            </a:solidFill>
            <a:prstDash val="solid"/>
            <a:headEnd type="none" len="sm" w="sm"/>
            <a:tailEnd type="triangle" len="med" w="lg"/>
          </a:ln>
        </p:spPr>
      </p:sp>
      <p:grpSp>
        <p:nvGrpSpPr>
          <p:cNvPr name="Group 21" id="21"/>
          <p:cNvGrpSpPr/>
          <p:nvPr/>
        </p:nvGrpSpPr>
        <p:grpSpPr>
          <a:xfrm rot="0">
            <a:off x="1760771" y="3234502"/>
            <a:ext cx="1929280" cy="1644988"/>
            <a:chOff x="0" y="0"/>
            <a:chExt cx="2572373" cy="2193318"/>
          </a:xfrm>
        </p:grpSpPr>
        <p:sp>
          <p:nvSpPr>
            <p:cNvPr name="Freeform 22" id="22"/>
            <p:cNvSpPr/>
            <p:nvPr/>
          </p:nvSpPr>
          <p:spPr>
            <a:xfrm flipH="false" flipV="false" rot="0">
              <a:off x="390579" y="0"/>
              <a:ext cx="1791216" cy="1791216"/>
            </a:xfrm>
            <a:custGeom>
              <a:avLst/>
              <a:gdLst/>
              <a:ahLst/>
              <a:cxnLst/>
              <a:rect r="r" b="b" t="t" l="l"/>
              <a:pathLst>
                <a:path h="1791216" w="1791216">
                  <a:moveTo>
                    <a:pt x="0" y="0"/>
                  </a:moveTo>
                  <a:lnTo>
                    <a:pt x="1791216" y="0"/>
                  </a:lnTo>
                  <a:lnTo>
                    <a:pt x="1791216" y="1791216"/>
                  </a:lnTo>
                  <a:lnTo>
                    <a:pt x="0" y="1791216"/>
                  </a:lnTo>
                  <a:lnTo>
                    <a:pt x="0" y="0"/>
                  </a:lnTo>
                  <a:close/>
                </a:path>
              </a:pathLst>
            </a:custGeom>
            <a:blipFill>
              <a:blip r:embed="rId6"/>
              <a:stretch>
                <a:fillRect l="0" t="0" r="0" b="0"/>
              </a:stretch>
            </a:blipFill>
          </p:spPr>
        </p:sp>
        <p:sp>
          <p:nvSpPr>
            <p:cNvPr name="TextBox 23" id="23"/>
            <p:cNvSpPr txBox="true"/>
            <p:nvPr/>
          </p:nvSpPr>
          <p:spPr>
            <a:xfrm rot="0">
              <a:off x="0" y="1833903"/>
              <a:ext cx="2572373" cy="359414"/>
            </a:xfrm>
            <a:prstGeom prst="rect">
              <a:avLst/>
            </a:prstGeom>
          </p:spPr>
          <p:txBody>
            <a:bodyPr anchor="t" rtlCol="false" tIns="0" lIns="0" bIns="0" rIns="0">
              <a:spAutoFit/>
            </a:bodyPr>
            <a:lstStyle/>
            <a:p>
              <a:pPr algn="ctr">
                <a:lnSpc>
                  <a:spcPts val="2324"/>
                </a:lnSpc>
              </a:pPr>
              <a:r>
                <a:rPr lang="en-US" sz="1549" spc="-15">
                  <a:solidFill>
                    <a:srgbClr val="FFFFFF"/>
                  </a:solidFill>
                  <a:latin typeface="Libre Franklin"/>
                  <a:ea typeface="Libre Franklin"/>
                  <a:cs typeface="Libre Franklin"/>
                  <a:sym typeface="Libre Franklin"/>
                </a:rPr>
                <a:t>Jam AI based</a:t>
              </a:r>
            </a:p>
          </p:txBody>
        </p:sp>
      </p:grpSp>
      <p:sp>
        <p:nvSpPr>
          <p:cNvPr name="Freeform 24" id="24"/>
          <p:cNvSpPr/>
          <p:nvPr/>
        </p:nvSpPr>
        <p:spPr>
          <a:xfrm flipH="false" flipV="false" rot="0">
            <a:off x="1802719" y="7295724"/>
            <a:ext cx="1889531" cy="607012"/>
          </a:xfrm>
          <a:custGeom>
            <a:avLst/>
            <a:gdLst/>
            <a:ahLst/>
            <a:cxnLst/>
            <a:rect r="r" b="b" t="t" l="l"/>
            <a:pathLst>
              <a:path h="607012" w="1889531">
                <a:moveTo>
                  <a:pt x="0" y="0"/>
                </a:moveTo>
                <a:lnTo>
                  <a:pt x="1889531" y="0"/>
                </a:lnTo>
                <a:lnTo>
                  <a:pt x="1889531" y="607012"/>
                </a:lnTo>
                <a:lnTo>
                  <a:pt x="0" y="607012"/>
                </a:lnTo>
                <a:lnTo>
                  <a:pt x="0" y="0"/>
                </a:lnTo>
                <a:close/>
              </a:path>
            </a:pathLst>
          </a:custGeom>
          <a:blipFill>
            <a:blip r:embed="rId7"/>
            <a:stretch>
              <a:fillRect l="0" t="0" r="0" b="0"/>
            </a:stretch>
          </a:blipFill>
        </p:spPr>
      </p:sp>
      <p:grpSp>
        <p:nvGrpSpPr>
          <p:cNvPr name="Group 25" id="25"/>
          <p:cNvGrpSpPr/>
          <p:nvPr/>
        </p:nvGrpSpPr>
        <p:grpSpPr>
          <a:xfrm rot="0">
            <a:off x="5186617" y="5810555"/>
            <a:ext cx="1929280" cy="1517274"/>
            <a:chOff x="0" y="0"/>
            <a:chExt cx="2572373" cy="2023032"/>
          </a:xfrm>
        </p:grpSpPr>
        <p:sp>
          <p:nvSpPr>
            <p:cNvPr name="Freeform 26" id="26"/>
            <p:cNvSpPr/>
            <p:nvPr/>
          </p:nvSpPr>
          <p:spPr>
            <a:xfrm flipH="false" flipV="false" rot="0">
              <a:off x="677145" y="0"/>
              <a:ext cx="1114477" cy="1196754"/>
            </a:xfrm>
            <a:custGeom>
              <a:avLst/>
              <a:gdLst/>
              <a:ahLst/>
              <a:cxnLst/>
              <a:rect r="r" b="b" t="t" l="l"/>
              <a:pathLst>
                <a:path h="1196754" w="1114477">
                  <a:moveTo>
                    <a:pt x="0" y="0"/>
                  </a:moveTo>
                  <a:lnTo>
                    <a:pt x="1114477" y="0"/>
                  </a:lnTo>
                  <a:lnTo>
                    <a:pt x="1114477" y="1196754"/>
                  </a:lnTo>
                  <a:lnTo>
                    <a:pt x="0" y="11967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7" id="27"/>
            <p:cNvSpPr txBox="true"/>
            <p:nvPr/>
          </p:nvSpPr>
          <p:spPr>
            <a:xfrm rot="0">
              <a:off x="0" y="1282618"/>
              <a:ext cx="2572373" cy="740414"/>
            </a:xfrm>
            <a:prstGeom prst="rect">
              <a:avLst/>
            </a:prstGeom>
          </p:spPr>
          <p:txBody>
            <a:bodyPr anchor="t" rtlCol="false" tIns="0" lIns="0" bIns="0" rIns="0">
              <a:spAutoFit/>
            </a:bodyPr>
            <a:lstStyle/>
            <a:p>
              <a:pPr algn="ctr">
                <a:lnSpc>
                  <a:spcPts val="2324"/>
                </a:lnSpc>
              </a:pPr>
              <a:r>
                <a:rPr lang="en-US" sz="1549" spc="-13">
                  <a:solidFill>
                    <a:srgbClr val="FFFFFF"/>
                  </a:solidFill>
                  <a:latin typeface="Libre Franklin"/>
                  <a:ea typeface="Libre Franklin"/>
                  <a:cs typeface="Libre Franklin"/>
                  <a:sym typeface="Libre Franklin"/>
                </a:rPr>
                <a:t>Data </a:t>
              </a:r>
            </a:p>
            <a:p>
              <a:pPr algn="ctr">
                <a:lnSpc>
                  <a:spcPts val="2324"/>
                </a:lnSpc>
              </a:pPr>
              <a:r>
                <a:rPr lang="en-US" sz="1549" spc="-15">
                  <a:solidFill>
                    <a:srgbClr val="FFFFFF"/>
                  </a:solidFill>
                  <a:latin typeface="Libre Franklin"/>
                  <a:ea typeface="Libre Franklin"/>
                  <a:cs typeface="Libre Franklin"/>
                  <a:sym typeface="Libre Franklin"/>
                </a:rPr>
                <a:t>(</a:t>
              </a:r>
              <a:r>
                <a:rPr lang="en-US" sz="1549" spc="-15">
                  <a:solidFill>
                    <a:srgbClr val="FFFFFF"/>
                  </a:solidFill>
                  <a:latin typeface="Libre Franklin"/>
                  <a:ea typeface="Libre Franklin"/>
                  <a:cs typeface="Libre Franklin"/>
                  <a:sym typeface="Libre Franklin"/>
                </a:rPr>
                <a:t>backend)</a:t>
              </a:r>
            </a:p>
          </p:txBody>
        </p:sp>
      </p:grpSp>
      <p:sp>
        <p:nvSpPr>
          <p:cNvPr name="AutoShape 28" id="28"/>
          <p:cNvSpPr/>
          <p:nvPr/>
        </p:nvSpPr>
        <p:spPr>
          <a:xfrm flipV="true">
            <a:off x="9275907" y="3281801"/>
            <a:ext cx="2417713" cy="347505"/>
          </a:xfrm>
          <a:prstGeom prst="line">
            <a:avLst/>
          </a:prstGeom>
          <a:ln cap="flat" w="38100">
            <a:solidFill>
              <a:srgbClr val="FFFFFF"/>
            </a:solidFill>
            <a:prstDash val="solid"/>
            <a:headEnd type="none" len="sm" w="sm"/>
            <a:tailEnd type="triangle" len="med" w="lg"/>
          </a:ln>
        </p:spPr>
      </p:sp>
      <p:grpSp>
        <p:nvGrpSpPr>
          <p:cNvPr name="Group 29" id="29"/>
          <p:cNvGrpSpPr/>
          <p:nvPr/>
        </p:nvGrpSpPr>
        <p:grpSpPr>
          <a:xfrm rot="0">
            <a:off x="12106111" y="2852399"/>
            <a:ext cx="1022041" cy="1299572"/>
            <a:chOff x="0" y="0"/>
            <a:chExt cx="1362721" cy="1732763"/>
          </a:xfrm>
        </p:grpSpPr>
        <p:sp>
          <p:nvSpPr>
            <p:cNvPr name="Freeform 30" id="30"/>
            <p:cNvSpPr/>
            <p:nvPr/>
          </p:nvSpPr>
          <p:spPr>
            <a:xfrm flipH="false" flipV="false" rot="0">
              <a:off x="0" y="0"/>
              <a:ext cx="1362721" cy="1192381"/>
            </a:xfrm>
            <a:custGeom>
              <a:avLst/>
              <a:gdLst/>
              <a:ahLst/>
              <a:cxnLst/>
              <a:rect r="r" b="b" t="t" l="l"/>
              <a:pathLst>
                <a:path h="1192381" w="1362721">
                  <a:moveTo>
                    <a:pt x="0" y="0"/>
                  </a:moveTo>
                  <a:lnTo>
                    <a:pt x="1362721" y="0"/>
                  </a:lnTo>
                  <a:lnTo>
                    <a:pt x="1362721" y="1192381"/>
                  </a:lnTo>
                  <a:lnTo>
                    <a:pt x="0" y="11923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1" id="31"/>
            <p:cNvSpPr txBox="true"/>
            <p:nvPr/>
          </p:nvSpPr>
          <p:spPr>
            <a:xfrm rot="0">
              <a:off x="135802" y="1373349"/>
              <a:ext cx="1091118" cy="359414"/>
            </a:xfrm>
            <a:prstGeom prst="rect">
              <a:avLst/>
            </a:prstGeom>
          </p:spPr>
          <p:txBody>
            <a:bodyPr anchor="t" rtlCol="false" tIns="0" lIns="0" bIns="0" rIns="0">
              <a:spAutoFit/>
            </a:bodyPr>
            <a:lstStyle/>
            <a:p>
              <a:pPr algn="ctr">
                <a:lnSpc>
                  <a:spcPts val="2324"/>
                </a:lnSpc>
              </a:pPr>
              <a:r>
                <a:rPr lang="en-US" sz="1549" spc="-15">
                  <a:solidFill>
                    <a:srgbClr val="FFFFFF"/>
                  </a:solidFill>
                  <a:latin typeface="Libre Franklin"/>
                  <a:ea typeface="Libre Franklin"/>
                  <a:cs typeface="Libre Franklin"/>
                  <a:sym typeface="Libre Franklin"/>
                </a:rPr>
                <a:t>High risk</a:t>
              </a:r>
            </a:p>
          </p:txBody>
        </p:sp>
      </p:grpSp>
      <p:grpSp>
        <p:nvGrpSpPr>
          <p:cNvPr name="Group 32" id="32"/>
          <p:cNvGrpSpPr/>
          <p:nvPr/>
        </p:nvGrpSpPr>
        <p:grpSpPr>
          <a:xfrm rot="0">
            <a:off x="14100841" y="3945145"/>
            <a:ext cx="1929280" cy="1280497"/>
            <a:chOff x="0" y="0"/>
            <a:chExt cx="2572373" cy="1707329"/>
          </a:xfrm>
        </p:grpSpPr>
        <p:sp>
          <p:nvSpPr>
            <p:cNvPr name="Freeform 33" id="33"/>
            <p:cNvSpPr/>
            <p:nvPr/>
          </p:nvSpPr>
          <p:spPr>
            <a:xfrm flipH="false" flipV="false" rot="0">
              <a:off x="460974" y="0"/>
              <a:ext cx="1650424" cy="1204810"/>
            </a:xfrm>
            <a:custGeom>
              <a:avLst/>
              <a:gdLst/>
              <a:ahLst/>
              <a:cxnLst/>
              <a:rect r="r" b="b" t="t" l="l"/>
              <a:pathLst>
                <a:path h="1204810" w="1650424">
                  <a:moveTo>
                    <a:pt x="0" y="0"/>
                  </a:moveTo>
                  <a:lnTo>
                    <a:pt x="1650425" y="0"/>
                  </a:lnTo>
                  <a:lnTo>
                    <a:pt x="1650425" y="1204810"/>
                  </a:lnTo>
                  <a:lnTo>
                    <a:pt x="0" y="1204810"/>
                  </a:lnTo>
                  <a:lnTo>
                    <a:pt x="0" y="0"/>
                  </a:lnTo>
                  <a:close/>
                </a:path>
              </a:pathLst>
            </a:custGeom>
            <a:blipFill>
              <a:blip r:embed="rId12"/>
              <a:stretch>
                <a:fillRect l="0" t="0" r="0" b="0"/>
              </a:stretch>
            </a:blipFill>
          </p:spPr>
        </p:sp>
        <p:sp>
          <p:nvSpPr>
            <p:cNvPr name="TextBox 34" id="34"/>
            <p:cNvSpPr txBox="true"/>
            <p:nvPr/>
          </p:nvSpPr>
          <p:spPr>
            <a:xfrm rot="0">
              <a:off x="0" y="1347915"/>
              <a:ext cx="2572373" cy="359414"/>
            </a:xfrm>
            <a:prstGeom prst="rect">
              <a:avLst/>
            </a:prstGeom>
          </p:spPr>
          <p:txBody>
            <a:bodyPr anchor="t" rtlCol="false" tIns="0" lIns="0" bIns="0" rIns="0">
              <a:spAutoFit/>
            </a:bodyPr>
            <a:lstStyle/>
            <a:p>
              <a:pPr algn="ctr">
                <a:lnSpc>
                  <a:spcPts val="2324"/>
                </a:lnSpc>
              </a:pPr>
              <a:r>
                <a:rPr lang="en-US" sz="1549" spc="-15">
                  <a:solidFill>
                    <a:srgbClr val="FFFFFF"/>
                  </a:solidFill>
                  <a:latin typeface="Libre Franklin"/>
                  <a:ea typeface="Libre Franklin"/>
                  <a:cs typeface="Libre Franklin"/>
                  <a:sym typeface="Libre Franklin"/>
                </a:rPr>
                <a:t>Notifications</a:t>
              </a:r>
            </a:p>
          </p:txBody>
        </p:sp>
      </p:grpSp>
      <p:sp>
        <p:nvSpPr>
          <p:cNvPr name="AutoShape 35" id="35"/>
          <p:cNvSpPr/>
          <p:nvPr/>
        </p:nvSpPr>
        <p:spPr>
          <a:xfrm>
            <a:off x="7115897" y="6569192"/>
            <a:ext cx="1009654" cy="0"/>
          </a:xfrm>
          <a:prstGeom prst="line">
            <a:avLst/>
          </a:prstGeom>
          <a:ln cap="flat" w="38100">
            <a:solidFill>
              <a:srgbClr val="FFFFFF"/>
            </a:solidFill>
            <a:prstDash val="solid"/>
            <a:headEnd type="none" len="sm" w="sm"/>
            <a:tailEnd type="triangle" len="med" w="lg"/>
          </a:ln>
        </p:spPr>
      </p:sp>
      <p:grpSp>
        <p:nvGrpSpPr>
          <p:cNvPr name="Group 36" id="36"/>
          <p:cNvGrpSpPr/>
          <p:nvPr/>
        </p:nvGrpSpPr>
        <p:grpSpPr>
          <a:xfrm rot="0">
            <a:off x="12106111" y="7543119"/>
            <a:ext cx="1136239" cy="1415563"/>
            <a:chOff x="0" y="0"/>
            <a:chExt cx="1514986" cy="1887417"/>
          </a:xfrm>
        </p:grpSpPr>
        <p:sp>
          <p:nvSpPr>
            <p:cNvPr name="Freeform 37" id="37"/>
            <p:cNvSpPr/>
            <p:nvPr/>
          </p:nvSpPr>
          <p:spPr>
            <a:xfrm flipH="false" flipV="false" rot="0">
              <a:off x="97844" y="0"/>
              <a:ext cx="1319299" cy="1434020"/>
            </a:xfrm>
            <a:custGeom>
              <a:avLst/>
              <a:gdLst/>
              <a:ahLst/>
              <a:cxnLst/>
              <a:rect r="r" b="b" t="t" l="l"/>
              <a:pathLst>
                <a:path h="1434020" w="1319299">
                  <a:moveTo>
                    <a:pt x="0" y="0"/>
                  </a:moveTo>
                  <a:lnTo>
                    <a:pt x="1319298" y="0"/>
                  </a:lnTo>
                  <a:lnTo>
                    <a:pt x="1319298" y="1434020"/>
                  </a:lnTo>
                  <a:lnTo>
                    <a:pt x="0" y="143402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8" id="38"/>
            <p:cNvSpPr txBox="true"/>
            <p:nvPr/>
          </p:nvSpPr>
          <p:spPr>
            <a:xfrm rot="0">
              <a:off x="0" y="1528003"/>
              <a:ext cx="1514986" cy="359414"/>
            </a:xfrm>
            <a:prstGeom prst="rect">
              <a:avLst/>
            </a:prstGeom>
          </p:spPr>
          <p:txBody>
            <a:bodyPr anchor="t" rtlCol="false" tIns="0" lIns="0" bIns="0" rIns="0">
              <a:spAutoFit/>
            </a:bodyPr>
            <a:lstStyle/>
            <a:p>
              <a:pPr algn="ctr">
                <a:lnSpc>
                  <a:spcPts val="2324"/>
                </a:lnSpc>
              </a:pPr>
              <a:r>
                <a:rPr lang="en-US" sz="1549" spc="-15">
                  <a:solidFill>
                    <a:srgbClr val="FFFFFF"/>
                  </a:solidFill>
                  <a:latin typeface="Libre Franklin"/>
                  <a:ea typeface="Libre Franklin"/>
                  <a:cs typeface="Libre Franklin"/>
                  <a:sym typeface="Libre Franklin"/>
                </a:rPr>
                <a:t>Low risk</a:t>
              </a:r>
            </a:p>
          </p:txBody>
        </p:sp>
      </p:grpSp>
      <p:sp>
        <p:nvSpPr>
          <p:cNvPr name="AutoShape 39" id="39"/>
          <p:cNvSpPr/>
          <p:nvPr/>
        </p:nvSpPr>
        <p:spPr>
          <a:xfrm>
            <a:off x="9201409" y="7707711"/>
            <a:ext cx="2511261" cy="631835"/>
          </a:xfrm>
          <a:prstGeom prst="line">
            <a:avLst/>
          </a:prstGeom>
          <a:ln cap="flat" w="38100">
            <a:solidFill>
              <a:srgbClr val="FFFFFF"/>
            </a:solidFill>
            <a:prstDash val="solid"/>
            <a:headEnd type="none" len="sm" w="sm"/>
            <a:tailEnd type="triangle" len="med" w="lg"/>
          </a:ln>
        </p:spPr>
      </p:sp>
      <p:grpSp>
        <p:nvGrpSpPr>
          <p:cNvPr name="Group 40" id="40"/>
          <p:cNvGrpSpPr/>
          <p:nvPr/>
        </p:nvGrpSpPr>
        <p:grpSpPr>
          <a:xfrm rot="0">
            <a:off x="14100841" y="6294505"/>
            <a:ext cx="1929280" cy="1248614"/>
            <a:chOff x="0" y="0"/>
            <a:chExt cx="2572373" cy="1664818"/>
          </a:xfrm>
        </p:grpSpPr>
        <p:sp>
          <p:nvSpPr>
            <p:cNvPr name="Freeform 41" id="41"/>
            <p:cNvSpPr/>
            <p:nvPr/>
          </p:nvSpPr>
          <p:spPr>
            <a:xfrm flipH="false" flipV="false" rot="0">
              <a:off x="716475" y="0"/>
              <a:ext cx="1139424" cy="1131138"/>
            </a:xfrm>
            <a:custGeom>
              <a:avLst/>
              <a:gdLst/>
              <a:ahLst/>
              <a:cxnLst/>
              <a:rect r="r" b="b" t="t" l="l"/>
              <a:pathLst>
                <a:path h="1131138" w="1139424">
                  <a:moveTo>
                    <a:pt x="0" y="0"/>
                  </a:moveTo>
                  <a:lnTo>
                    <a:pt x="1139424" y="0"/>
                  </a:lnTo>
                  <a:lnTo>
                    <a:pt x="1139424" y="1131138"/>
                  </a:lnTo>
                  <a:lnTo>
                    <a:pt x="0" y="1131138"/>
                  </a:lnTo>
                  <a:lnTo>
                    <a:pt x="0" y="0"/>
                  </a:lnTo>
                  <a:close/>
                </a:path>
              </a:pathLst>
            </a:custGeom>
            <a:blipFill>
              <a:blip r:embed="rId15"/>
              <a:stretch>
                <a:fillRect l="0" t="0" r="0" b="0"/>
              </a:stretch>
            </a:blipFill>
          </p:spPr>
        </p:sp>
        <p:sp>
          <p:nvSpPr>
            <p:cNvPr name="TextBox 42" id="42"/>
            <p:cNvSpPr txBox="true"/>
            <p:nvPr/>
          </p:nvSpPr>
          <p:spPr>
            <a:xfrm rot="0">
              <a:off x="0" y="1305404"/>
              <a:ext cx="2572373" cy="359414"/>
            </a:xfrm>
            <a:prstGeom prst="rect">
              <a:avLst/>
            </a:prstGeom>
          </p:spPr>
          <p:txBody>
            <a:bodyPr anchor="t" rtlCol="false" tIns="0" lIns="0" bIns="0" rIns="0">
              <a:spAutoFit/>
            </a:bodyPr>
            <a:lstStyle/>
            <a:p>
              <a:pPr algn="ctr">
                <a:lnSpc>
                  <a:spcPts val="2324"/>
                </a:lnSpc>
              </a:pPr>
              <a:r>
                <a:rPr lang="en-US" sz="1549" spc="-15">
                  <a:solidFill>
                    <a:srgbClr val="FFFFFF"/>
                  </a:solidFill>
                  <a:latin typeface="Libre Franklin"/>
                  <a:ea typeface="Libre Franklin"/>
                  <a:cs typeface="Libre Franklin"/>
                  <a:sym typeface="Libre Franklin"/>
                </a:rPr>
                <a:t>IDLE</a:t>
              </a:r>
            </a:p>
          </p:txBody>
        </p:sp>
      </p:grpSp>
      <p:sp>
        <p:nvSpPr>
          <p:cNvPr name="AutoShape 43" id="43"/>
          <p:cNvSpPr/>
          <p:nvPr/>
        </p:nvSpPr>
        <p:spPr>
          <a:xfrm flipV="true">
            <a:off x="13574766" y="7959818"/>
            <a:ext cx="1471665" cy="360678"/>
          </a:xfrm>
          <a:prstGeom prst="line">
            <a:avLst/>
          </a:prstGeom>
          <a:ln cap="flat" w="38100">
            <a:solidFill>
              <a:srgbClr val="FFFFFF"/>
            </a:solidFill>
            <a:prstDash val="solid"/>
            <a:headEnd type="none" len="sm" w="sm"/>
            <a:tailEnd type="triangle" len="med" w="lg"/>
          </a:ln>
        </p:spPr>
      </p:sp>
      <p:grpSp>
        <p:nvGrpSpPr>
          <p:cNvPr name="Group 44" id="44"/>
          <p:cNvGrpSpPr/>
          <p:nvPr/>
        </p:nvGrpSpPr>
        <p:grpSpPr>
          <a:xfrm rot="0">
            <a:off x="8331030" y="5762601"/>
            <a:ext cx="1929280" cy="1613183"/>
            <a:chOff x="0" y="0"/>
            <a:chExt cx="2572373" cy="2150911"/>
          </a:xfrm>
        </p:grpSpPr>
        <p:sp>
          <p:nvSpPr>
            <p:cNvPr name="TextBox 45" id="45"/>
            <p:cNvSpPr txBox="true"/>
            <p:nvPr/>
          </p:nvSpPr>
          <p:spPr>
            <a:xfrm rot="0">
              <a:off x="0" y="1410496"/>
              <a:ext cx="2572373" cy="740414"/>
            </a:xfrm>
            <a:prstGeom prst="rect">
              <a:avLst/>
            </a:prstGeom>
          </p:spPr>
          <p:txBody>
            <a:bodyPr anchor="t" rtlCol="false" tIns="0" lIns="0" bIns="0" rIns="0">
              <a:spAutoFit/>
            </a:bodyPr>
            <a:lstStyle/>
            <a:p>
              <a:pPr algn="ctr">
                <a:lnSpc>
                  <a:spcPts val="2324"/>
                </a:lnSpc>
              </a:pPr>
              <a:r>
                <a:rPr lang="en-US" sz="1549" spc="-13">
                  <a:solidFill>
                    <a:srgbClr val="FFFFFF"/>
                  </a:solidFill>
                  <a:latin typeface="Libre Franklin"/>
                  <a:ea typeface="Libre Franklin"/>
                  <a:cs typeface="Libre Franklin"/>
                  <a:sym typeface="Libre Franklin"/>
                </a:rPr>
                <a:t>Safety Status</a:t>
              </a:r>
            </a:p>
            <a:p>
              <a:pPr algn="ctr">
                <a:lnSpc>
                  <a:spcPts val="2324"/>
                </a:lnSpc>
              </a:pPr>
              <a:r>
                <a:rPr lang="en-US" sz="1549" spc="-15">
                  <a:solidFill>
                    <a:srgbClr val="FFFFFF"/>
                  </a:solidFill>
                  <a:latin typeface="Libre Franklin"/>
                  <a:ea typeface="Libre Franklin"/>
                  <a:cs typeface="Libre Franklin"/>
                  <a:sym typeface="Libre Franklin"/>
                </a:rPr>
                <a:t>(frontend)</a:t>
              </a:r>
            </a:p>
          </p:txBody>
        </p:sp>
        <p:sp>
          <p:nvSpPr>
            <p:cNvPr name="Freeform 46" id="46"/>
            <p:cNvSpPr/>
            <p:nvPr/>
          </p:nvSpPr>
          <p:spPr>
            <a:xfrm flipH="false" flipV="false" rot="0">
              <a:off x="656307" y="0"/>
              <a:ext cx="1259759" cy="1262053"/>
            </a:xfrm>
            <a:custGeom>
              <a:avLst/>
              <a:gdLst/>
              <a:ahLst/>
              <a:cxnLst/>
              <a:rect r="r" b="b" t="t" l="l"/>
              <a:pathLst>
                <a:path h="1262053" w="1259759">
                  <a:moveTo>
                    <a:pt x="0" y="0"/>
                  </a:moveTo>
                  <a:lnTo>
                    <a:pt x="1259759" y="0"/>
                  </a:lnTo>
                  <a:lnTo>
                    <a:pt x="1259759" y="1262053"/>
                  </a:lnTo>
                  <a:lnTo>
                    <a:pt x="0" y="126205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sp>
        <p:nvSpPr>
          <p:cNvPr name="Freeform 47" id="47"/>
          <p:cNvSpPr/>
          <p:nvPr/>
        </p:nvSpPr>
        <p:spPr>
          <a:xfrm flipH="false" flipV="false" rot="0">
            <a:off x="1645987" y="5943631"/>
            <a:ext cx="2158848" cy="576252"/>
          </a:xfrm>
          <a:custGeom>
            <a:avLst/>
            <a:gdLst/>
            <a:ahLst/>
            <a:cxnLst/>
            <a:rect r="r" b="b" t="t" l="l"/>
            <a:pathLst>
              <a:path h="576252" w="2158848">
                <a:moveTo>
                  <a:pt x="0" y="0"/>
                </a:moveTo>
                <a:lnTo>
                  <a:pt x="2158848" y="0"/>
                </a:lnTo>
                <a:lnTo>
                  <a:pt x="2158848" y="576252"/>
                </a:lnTo>
                <a:lnTo>
                  <a:pt x="0" y="576252"/>
                </a:lnTo>
                <a:lnTo>
                  <a:pt x="0" y="0"/>
                </a:lnTo>
                <a:close/>
              </a:path>
            </a:pathLst>
          </a:custGeom>
          <a:blipFill>
            <a:blip r:embed="rId18"/>
            <a:stretch>
              <a:fillRect l="-52689" t="-135651" r="-48999" b="-142148"/>
            </a:stretch>
          </a:blipFill>
        </p:spPr>
      </p:sp>
      <p:sp>
        <p:nvSpPr>
          <p:cNvPr name="TextBox 48" id="48"/>
          <p:cNvSpPr txBox="true"/>
          <p:nvPr/>
        </p:nvSpPr>
        <p:spPr>
          <a:xfrm rot="0">
            <a:off x="1782845" y="6867728"/>
            <a:ext cx="1929280" cy="501020"/>
          </a:xfrm>
          <a:prstGeom prst="rect">
            <a:avLst/>
          </a:prstGeom>
        </p:spPr>
        <p:txBody>
          <a:bodyPr anchor="t" rtlCol="false" tIns="0" lIns="0" bIns="0" rIns="0">
            <a:spAutoFit/>
          </a:bodyPr>
          <a:lstStyle/>
          <a:p>
            <a:pPr algn="ctr">
              <a:lnSpc>
                <a:spcPts val="4274"/>
              </a:lnSpc>
            </a:pPr>
            <a:r>
              <a:rPr lang="en-US" sz="2849" spc="-27">
                <a:solidFill>
                  <a:srgbClr val="FFFFFF"/>
                </a:solidFill>
                <a:latin typeface="Libre Franklin"/>
                <a:ea typeface="Libre Franklin"/>
                <a:cs typeface="Libre Franklin"/>
                <a:sym typeface="Libre Franklin"/>
              </a:rPr>
              <a:t>+</a:t>
            </a:r>
          </a:p>
        </p:txBody>
      </p:sp>
      <p:sp>
        <p:nvSpPr>
          <p:cNvPr name="TextBox 49" id="49"/>
          <p:cNvSpPr txBox="true"/>
          <p:nvPr/>
        </p:nvSpPr>
        <p:spPr>
          <a:xfrm rot="0">
            <a:off x="1804918" y="7913045"/>
            <a:ext cx="1929280" cy="283848"/>
          </a:xfrm>
          <a:prstGeom prst="rect">
            <a:avLst/>
          </a:prstGeom>
        </p:spPr>
        <p:txBody>
          <a:bodyPr anchor="t" rtlCol="false" tIns="0" lIns="0" bIns="0" rIns="0">
            <a:spAutoFit/>
          </a:bodyPr>
          <a:lstStyle/>
          <a:p>
            <a:pPr algn="ctr">
              <a:lnSpc>
                <a:spcPts val="2324"/>
              </a:lnSpc>
            </a:pPr>
            <a:r>
              <a:rPr lang="en-US" sz="1549" spc="-15">
                <a:solidFill>
                  <a:srgbClr val="FFFFFF"/>
                </a:solidFill>
                <a:latin typeface="Libre Franklin"/>
                <a:ea typeface="Libre Franklin"/>
                <a:cs typeface="Libre Franklin"/>
                <a:sym typeface="Libre Franklin"/>
              </a:rPr>
              <a:t>Data analysis</a:t>
            </a:r>
          </a:p>
        </p:txBody>
      </p:sp>
      <p:sp>
        <p:nvSpPr>
          <p:cNvPr name="TextBox 50" id="50"/>
          <p:cNvSpPr txBox="true"/>
          <p:nvPr/>
        </p:nvSpPr>
        <p:spPr>
          <a:xfrm rot="0">
            <a:off x="1804918" y="6624070"/>
            <a:ext cx="1929280" cy="283848"/>
          </a:xfrm>
          <a:prstGeom prst="rect">
            <a:avLst/>
          </a:prstGeom>
        </p:spPr>
        <p:txBody>
          <a:bodyPr anchor="t" rtlCol="false" tIns="0" lIns="0" bIns="0" rIns="0">
            <a:spAutoFit/>
          </a:bodyPr>
          <a:lstStyle/>
          <a:p>
            <a:pPr algn="ctr">
              <a:lnSpc>
                <a:spcPts val="2324"/>
              </a:lnSpc>
            </a:pPr>
            <a:r>
              <a:rPr lang="en-US" sz="1549" spc="-15">
                <a:solidFill>
                  <a:srgbClr val="FFFFFF"/>
                </a:solidFill>
                <a:latin typeface="Libre Franklin"/>
                <a:ea typeface="Libre Franklin"/>
                <a:cs typeface="Libre Franklin"/>
                <a:sym typeface="Libre Franklin"/>
              </a:rPr>
              <a:t>Audio Tracking</a:t>
            </a:r>
          </a:p>
        </p:txBody>
      </p:sp>
      <p:sp>
        <p:nvSpPr>
          <p:cNvPr name="TextBox 51" id="51"/>
          <p:cNvSpPr txBox="true"/>
          <p:nvPr/>
        </p:nvSpPr>
        <p:spPr>
          <a:xfrm rot="0">
            <a:off x="1361918" y="671527"/>
            <a:ext cx="9848515"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SYSTEM </a:t>
            </a:r>
            <a:r>
              <a:rPr lang="en-US" sz="6000" b="true">
                <a:solidFill>
                  <a:srgbClr val="FE6E04"/>
                </a:solidFill>
                <a:latin typeface="Poppins Bold"/>
                <a:ea typeface="Poppins Bold"/>
                <a:cs typeface="Poppins Bold"/>
                <a:sym typeface="Poppins Bold"/>
              </a:rPr>
              <a:t>ARCHITECTURE</a:t>
            </a:r>
          </a:p>
        </p:txBody>
      </p:sp>
      <p:sp>
        <p:nvSpPr>
          <p:cNvPr name="TextBox 52" id="52"/>
          <p:cNvSpPr txBox="true"/>
          <p:nvPr/>
        </p:nvSpPr>
        <p:spPr>
          <a:xfrm rot="0">
            <a:off x="8311267" y="5084190"/>
            <a:ext cx="1929280" cy="501020"/>
          </a:xfrm>
          <a:prstGeom prst="rect">
            <a:avLst/>
          </a:prstGeom>
        </p:spPr>
        <p:txBody>
          <a:bodyPr anchor="t" rtlCol="false" tIns="0" lIns="0" bIns="0" rIns="0">
            <a:spAutoFit/>
          </a:bodyPr>
          <a:lstStyle/>
          <a:p>
            <a:pPr algn="ctr">
              <a:lnSpc>
                <a:spcPts val="4274"/>
              </a:lnSpc>
            </a:pPr>
            <a:r>
              <a:rPr lang="en-US" sz="2849" spc="-27">
                <a:solidFill>
                  <a:srgbClr val="FFFFFF"/>
                </a:solidFill>
                <a:latin typeface="Libre Franklin"/>
                <a:ea typeface="Libre Franklin"/>
                <a:cs typeface="Libre Franklin"/>
                <a:sym typeface="Libre Franklin"/>
              </a:rPr>
              <a:t>+</a:t>
            </a:r>
          </a:p>
        </p:txBody>
      </p:sp>
      <p:sp>
        <p:nvSpPr>
          <p:cNvPr name="TextBox 53" id="53"/>
          <p:cNvSpPr txBox="true"/>
          <p:nvPr/>
        </p:nvSpPr>
        <p:spPr>
          <a:xfrm rot="0">
            <a:off x="11424249" y="1828539"/>
            <a:ext cx="1703903" cy="712470"/>
          </a:xfrm>
          <a:prstGeom prst="rect">
            <a:avLst/>
          </a:prstGeom>
        </p:spPr>
        <p:txBody>
          <a:bodyPr anchor="t" rtlCol="false" tIns="0" lIns="0" bIns="0" rIns="0">
            <a:spAutoFit/>
          </a:bodyPr>
          <a:lstStyle/>
          <a:p>
            <a:pPr algn="ctr">
              <a:lnSpc>
                <a:spcPts val="5880"/>
              </a:lnSpc>
            </a:pPr>
            <a:r>
              <a:rPr lang="en-US" sz="4200" b="true">
                <a:solidFill>
                  <a:srgbClr val="FFFFFF"/>
                </a:solidFill>
                <a:latin typeface="Canva Sans Bold"/>
                <a:ea typeface="Canva Sans Bold"/>
                <a:cs typeface="Canva Sans Bold"/>
                <a:sym typeface="Canva Sans Bold"/>
              </a:rPr>
              <a:t>In APP</a:t>
            </a:r>
          </a:p>
        </p:txBody>
      </p:sp>
      <p:sp>
        <p:nvSpPr>
          <p:cNvPr name="TextBox 54" id="54"/>
          <p:cNvSpPr txBox="true"/>
          <p:nvPr/>
        </p:nvSpPr>
        <p:spPr>
          <a:xfrm rot="0">
            <a:off x="3316488" y="1810106"/>
            <a:ext cx="2163366" cy="712470"/>
          </a:xfrm>
          <a:prstGeom prst="rect">
            <a:avLst/>
          </a:prstGeom>
        </p:spPr>
        <p:txBody>
          <a:bodyPr anchor="t" rtlCol="false" tIns="0" lIns="0" bIns="0" rIns="0">
            <a:spAutoFit/>
          </a:bodyPr>
          <a:lstStyle/>
          <a:p>
            <a:pPr algn="ctr">
              <a:lnSpc>
                <a:spcPts val="5880"/>
              </a:lnSpc>
            </a:pPr>
            <a:r>
              <a:rPr lang="en-US" sz="4200" b="true">
                <a:solidFill>
                  <a:srgbClr val="FFFFFF"/>
                </a:solidFill>
                <a:latin typeface="Canva Sans Bold"/>
                <a:ea typeface="Canva Sans Bold"/>
                <a:cs typeface="Canva Sans Bold"/>
                <a:sym typeface="Canva Sans Bold"/>
              </a:rPr>
              <a:t>Out APP</a:t>
            </a:r>
          </a:p>
        </p:txBody>
      </p:sp>
      <p:sp>
        <p:nvSpPr>
          <p:cNvPr name="TextBox 55" id="55"/>
          <p:cNvSpPr txBox="true"/>
          <p:nvPr/>
        </p:nvSpPr>
        <p:spPr>
          <a:xfrm rot="0">
            <a:off x="920792" y="8755250"/>
            <a:ext cx="3697532" cy="283848"/>
          </a:xfrm>
          <a:prstGeom prst="rect">
            <a:avLst/>
          </a:prstGeom>
        </p:spPr>
        <p:txBody>
          <a:bodyPr anchor="t" rtlCol="false" tIns="0" lIns="0" bIns="0" rIns="0">
            <a:spAutoFit/>
          </a:bodyPr>
          <a:lstStyle/>
          <a:p>
            <a:pPr algn="ctr">
              <a:lnSpc>
                <a:spcPts val="2324"/>
              </a:lnSpc>
            </a:pPr>
            <a:r>
              <a:rPr lang="en-US" sz="1549" spc="-15">
                <a:solidFill>
                  <a:srgbClr val="FFFFFF"/>
                </a:solidFill>
                <a:latin typeface="Libre Franklin"/>
                <a:ea typeface="Libre Franklin"/>
                <a:cs typeface="Libre Franklin"/>
                <a:sym typeface="Libre Franklin"/>
              </a:rPr>
              <a:t>Multi-langauge Analysis</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alphaModFix amt="62000"/>
            </a:blip>
            <a:stretch>
              <a:fillRect l="0" t="0" r="-2793" b="0"/>
            </a:stretch>
          </a:blipFill>
        </p:spPr>
      </p:sp>
      <p:sp>
        <p:nvSpPr>
          <p:cNvPr name="Freeform 4" id="4"/>
          <p:cNvSpPr/>
          <p:nvPr/>
        </p:nvSpPr>
        <p:spPr>
          <a:xfrm flipH="false" flipV="false" rot="0">
            <a:off x="16554836" y="1214785"/>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Freeform 5" id="5"/>
          <p:cNvSpPr/>
          <p:nvPr/>
        </p:nvSpPr>
        <p:spPr>
          <a:xfrm flipH="false" flipV="false" rot="0">
            <a:off x="16608890" y="870379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V="true">
            <a:off x="1151286" y="1178246"/>
            <a:ext cx="0" cy="994388"/>
          </a:xfrm>
          <a:prstGeom prst="line">
            <a:avLst/>
          </a:prstGeom>
          <a:ln cap="flat" w="104775">
            <a:solidFill>
              <a:srgbClr val="FE6E04"/>
            </a:solidFill>
            <a:prstDash val="solid"/>
            <a:headEnd type="none" len="sm" w="sm"/>
            <a:tailEnd type="none" len="sm" w="sm"/>
          </a:ln>
        </p:spPr>
      </p:sp>
      <p:grpSp>
        <p:nvGrpSpPr>
          <p:cNvPr name="Group 7" id="7"/>
          <p:cNvGrpSpPr/>
          <p:nvPr/>
        </p:nvGrpSpPr>
        <p:grpSpPr>
          <a:xfrm rot="0">
            <a:off x="1098899" y="2574808"/>
            <a:ext cx="16390990" cy="5726813"/>
            <a:chOff x="0" y="0"/>
            <a:chExt cx="4816631" cy="1682875"/>
          </a:xfrm>
        </p:grpSpPr>
        <p:sp>
          <p:nvSpPr>
            <p:cNvPr name="Freeform 8" id="8"/>
            <p:cNvSpPr/>
            <p:nvPr/>
          </p:nvSpPr>
          <p:spPr>
            <a:xfrm flipH="false" flipV="false" rot="0">
              <a:off x="0" y="0"/>
              <a:ext cx="4816631" cy="1682875"/>
            </a:xfrm>
            <a:custGeom>
              <a:avLst/>
              <a:gdLst/>
              <a:ahLst/>
              <a:cxnLst/>
              <a:rect r="r" b="b" t="t" l="l"/>
              <a:pathLst>
                <a:path h="1682875" w="4816631">
                  <a:moveTo>
                    <a:pt x="4816631" y="0"/>
                  </a:moveTo>
                  <a:lnTo>
                    <a:pt x="4816631" y="1682875"/>
                  </a:lnTo>
                  <a:lnTo>
                    <a:pt x="0" y="1682875"/>
                  </a:lnTo>
                  <a:lnTo>
                    <a:pt x="0" y="0"/>
                  </a:lnTo>
                  <a:close/>
                </a:path>
              </a:pathLst>
            </a:custGeom>
            <a:solidFill>
              <a:srgbClr val="000000">
                <a:alpha val="81961"/>
              </a:srgbClr>
            </a:solidFill>
          </p:spPr>
        </p:sp>
        <p:sp>
          <p:nvSpPr>
            <p:cNvPr name="TextBox 9" id="9"/>
            <p:cNvSpPr txBox="true"/>
            <p:nvPr/>
          </p:nvSpPr>
          <p:spPr>
            <a:xfrm>
              <a:off x="0" y="-66675"/>
              <a:ext cx="4816631" cy="1749550"/>
            </a:xfrm>
            <a:prstGeom prst="rect">
              <a:avLst/>
            </a:prstGeom>
          </p:spPr>
          <p:txBody>
            <a:bodyPr anchor="ctr" rtlCol="false" tIns="50800" lIns="50800" bIns="50800" rIns="50800"/>
            <a:lstStyle/>
            <a:p>
              <a:pPr algn="ctr">
                <a:lnSpc>
                  <a:spcPts val="3640"/>
                </a:lnSpc>
              </a:pPr>
            </a:p>
          </p:txBody>
        </p:sp>
      </p:grpSp>
      <p:grpSp>
        <p:nvGrpSpPr>
          <p:cNvPr name="Group 10" id="10"/>
          <p:cNvGrpSpPr/>
          <p:nvPr/>
        </p:nvGrpSpPr>
        <p:grpSpPr>
          <a:xfrm rot="0">
            <a:off x="1098899" y="2642980"/>
            <a:ext cx="16390990" cy="887582"/>
            <a:chOff x="0" y="0"/>
            <a:chExt cx="21854653" cy="1183443"/>
          </a:xfrm>
        </p:grpSpPr>
        <p:grpSp>
          <p:nvGrpSpPr>
            <p:cNvPr name="Group 11" id="11"/>
            <p:cNvGrpSpPr/>
            <p:nvPr/>
          </p:nvGrpSpPr>
          <p:grpSpPr>
            <a:xfrm rot="0">
              <a:off x="0" y="95036"/>
              <a:ext cx="21854653" cy="1088407"/>
              <a:chOff x="0" y="0"/>
              <a:chExt cx="4816631" cy="239878"/>
            </a:xfrm>
          </p:grpSpPr>
          <p:sp>
            <p:nvSpPr>
              <p:cNvPr name="Freeform 12" id="12"/>
              <p:cNvSpPr/>
              <p:nvPr/>
            </p:nvSpPr>
            <p:spPr>
              <a:xfrm flipH="false" flipV="false" rot="0">
                <a:off x="0" y="0"/>
                <a:ext cx="4816631" cy="239878"/>
              </a:xfrm>
              <a:custGeom>
                <a:avLst/>
                <a:gdLst/>
                <a:ahLst/>
                <a:cxnLst/>
                <a:rect r="r" b="b" t="t" l="l"/>
                <a:pathLst>
                  <a:path h="239878" w="4816631">
                    <a:moveTo>
                      <a:pt x="4816631" y="0"/>
                    </a:moveTo>
                    <a:lnTo>
                      <a:pt x="4816631" y="239878"/>
                    </a:lnTo>
                    <a:lnTo>
                      <a:pt x="0" y="239878"/>
                    </a:lnTo>
                    <a:lnTo>
                      <a:pt x="0" y="0"/>
                    </a:lnTo>
                    <a:close/>
                  </a:path>
                </a:pathLst>
              </a:custGeom>
              <a:solidFill>
                <a:srgbClr val="FE6E04"/>
              </a:solidFill>
            </p:spPr>
          </p:sp>
          <p:sp>
            <p:nvSpPr>
              <p:cNvPr name="TextBox 13" id="13"/>
              <p:cNvSpPr txBox="true"/>
              <p:nvPr/>
            </p:nvSpPr>
            <p:spPr>
              <a:xfrm>
                <a:off x="0" y="-66675"/>
                <a:ext cx="4816631" cy="306553"/>
              </a:xfrm>
              <a:prstGeom prst="rect">
                <a:avLst/>
              </a:prstGeom>
            </p:spPr>
            <p:txBody>
              <a:bodyPr anchor="ctr" rtlCol="false" tIns="50800" lIns="50800" bIns="50800" rIns="50800"/>
              <a:lstStyle/>
              <a:p>
                <a:pPr algn="ctr">
                  <a:lnSpc>
                    <a:spcPts val="3640"/>
                  </a:lnSpc>
                </a:pPr>
              </a:p>
            </p:txBody>
          </p:sp>
        </p:grpSp>
        <p:grpSp>
          <p:nvGrpSpPr>
            <p:cNvPr name="Group 14" id="14"/>
            <p:cNvGrpSpPr/>
            <p:nvPr/>
          </p:nvGrpSpPr>
          <p:grpSpPr>
            <a:xfrm rot="0">
              <a:off x="0" y="0"/>
              <a:ext cx="21854653" cy="1088407"/>
              <a:chOff x="0" y="0"/>
              <a:chExt cx="4816631" cy="239878"/>
            </a:xfrm>
          </p:grpSpPr>
          <p:sp>
            <p:nvSpPr>
              <p:cNvPr name="Freeform 15" id="15"/>
              <p:cNvSpPr/>
              <p:nvPr/>
            </p:nvSpPr>
            <p:spPr>
              <a:xfrm flipH="false" flipV="false" rot="0">
                <a:off x="0" y="0"/>
                <a:ext cx="4816631" cy="239878"/>
              </a:xfrm>
              <a:custGeom>
                <a:avLst/>
                <a:gdLst/>
                <a:ahLst/>
                <a:cxnLst/>
                <a:rect r="r" b="b" t="t" l="l"/>
                <a:pathLst>
                  <a:path h="239878" w="4816631">
                    <a:moveTo>
                      <a:pt x="4816631" y="0"/>
                    </a:moveTo>
                    <a:lnTo>
                      <a:pt x="4816631" y="239878"/>
                    </a:lnTo>
                    <a:lnTo>
                      <a:pt x="0" y="239878"/>
                    </a:lnTo>
                    <a:lnTo>
                      <a:pt x="0" y="0"/>
                    </a:lnTo>
                    <a:close/>
                  </a:path>
                </a:pathLst>
              </a:custGeom>
              <a:solidFill>
                <a:srgbClr val="373435"/>
              </a:solidFill>
            </p:spPr>
          </p:sp>
          <p:sp>
            <p:nvSpPr>
              <p:cNvPr name="TextBox 16" id="16"/>
              <p:cNvSpPr txBox="true"/>
              <p:nvPr/>
            </p:nvSpPr>
            <p:spPr>
              <a:xfrm>
                <a:off x="0" y="-66675"/>
                <a:ext cx="4816631" cy="306553"/>
              </a:xfrm>
              <a:prstGeom prst="rect">
                <a:avLst/>
              </a:prstGeom>
            </p:spPr>
            <p:txBody>
              <a:bodyPr anchor="ctr" rtlCol="false" tIns="50800" lIns="50800" bIns="50800" rIns="50800"/>
              <a:lstStyle/>
              <a:p>
                <a:pPr algn="ctr">
                  <a:lnSpc>
                    <a:spcPts val="3640"/>
                  </a:lnSpc>
                </a:pPr>
              </a:p>
            </p:txBody>
          </p:sp>
        </p:grpSp>
      </p:grpSp>
      <p:sp>
        <p:nvSpPr>
          <p:cNvPr name="AutoShape 17" id="17"/>
          <p:cNvSpPr/>
          <p:nvPr/>
        </p:nvSpPr>
        <p:spPr>
          <a:xfrm>
            <a:off x="1098899" y="4921191"/>
            <a:ext cx="16390990" cy="0"/>
          </a:xfrm>
          <a:prstGeom prst="line">
            <a:avLst/>
          </a:prstGeom>
          <a:ln cap="flat" w="28575">
            <a:solidFill>
              <a:srgbClr val="FBF9F1">
                <a:alpha val="56863"/>
              </a:srgbClr>
            </a:solidFill>
            <a:prstDash val="solid"/>
            <a:headEnd type="none" len="sm" w="sm"/>
            <a:tailEnd type="none" len="sm" w="sm"/>
          </a:ln>
        </p:spPr>
      </p:sp>
      <p:sp>
        <p:nvSpPr>
          <p:cNvPr name="AutoShape 18" id="18"/>
          <p:cNvSpPr/>
          <p:nvPr/>
        </p:nvSpPr>
        <p:spPr>
          <a:xfrm>
            <a:off x="1081088" y="6507032"/>
            <a:ext cx="16390990" cy="0"/>
          </a:xfrm>
          <a:prstGeom prst="line">
            <a:avLst/>
          </a:prstGeom>
          <a:ln cap="flat" w="28575">
            <a:solidFill>
              <a:srgbClr val="FBF9F1">
                <a:alpha val="56863"/>
              </a:srgbClr>
            </a:solidFill>
            <a:prstDash val="solid"/>
            <a:headEnd type="none" len="sm" w="sm"/>
            <a:tailEnd type="none" len="sm" w="sm"/>
          </a:ln>
        </p:spPr>
      </p:sp>
      <p:sp>
        <p:nvSpPr>
          <p:cNvPr name="AutoShape 19" id="19"/>
          <p:cNvSpPr/>
          <p:nvPr/>
        </p:nvSpPr>
        <p:spPr>
          <a:xfrm>
            <a:off x="1081088" y="8148412"/>
            <a:ext cx="16390990" cy="0"/>
          </a:xfrm>
          <a:prstGeom prst="line">
            <a:avLst/>
          </a:prstGeom>
          <a:ln cap="flat" w="28575">
            <a:solidFill>
              <a:srgbClr val="FBF9F1">
                <a:alpha val="56863"/>
              </a:srgbClr>
            </a:solidFill>
            <a:prstDash val="solid"/>
            <a:headEnd type="none" len="sm" w="sm"/>
            <a:tailEnd type="none" len="sm" w="sm"/>
          </a:ln>
        </p:spPr>
      </p:sp>
      <p:sp>
        <p:nvSpPr>
          <p:cNvPr name="TextBox 20" id="20"/>
          <p:cNvSpPr txBox="true"/>
          <p:nvPr/>
        </p:nvSpPr>
        <p:spPr>
          <a:xfrm rot="0">
            <a:off x="1432117" y="1168721"/>
            <a:ext cx="10058380" cy="923925"/>
          </a:xfrm>
          <a:prstGeom prst="rect">
            <a:avLst/>
          </a:prstGeom>
        </p:spPr>
        <p:txBody>
          <a:bodyPr anchor="t" rtlCol="false" tIns="0" lIns="0" bIns="0" rIns="0">
            <a:spAutoFit/>
          </a:bodyPr>
          <a:lstStyle/>
          <a:p>
            <a:pPr algn="l">
              <a:lnSpc>
                <a:spcPts val="6600"/>
              </a:lnSpc>
            </a:pPr>
            <a:r>
              <a:rPr lang="en-US" sz="6000" b="true">
                <a:solidFill>
                  <a:srgbClr val="FE6E04"/>
                </a:solidFill>
                <a:latin typeface="Poppins Bold"/>
                <a:ea typeface="Poppins Bold"/>
                <a:cs typeface="Poppins Bold"/>
                <a:sym typeface="Poppins Bold"/>
              </a:rPr>
              <a:t>WOOF</a:t>
            </a:r>
            <a:r>
              <a:rPr lang="en-US" sz="6000" b="true">
                <a:solidFill>
                  <a:srgbClr val="FBF9F1"/>
                </a:solidFill>
                <a:latin typeface="Poppins Bold"/>
                <a:ea typeface="Poppins Bold"/>
                <a:cs typeface="Poppins Bold"/>
                <a:sym typeface="Poppins Bold"/>
              </a:rPr>
              <a:t> TECH STACK </a:t>
            </a:r>
          </a:p>
        </p:txBody>
      </p:sp>
      <p:sp>
        <p:nvSpPr>
          <p:cNvPr name="TextBox 21" id="21"/>
          <p:cNvSpPr txBox="true"/>
          <p:nvPr/>
        </p:nvSpPr>
        <p:spPr>
          <a:xfrm rot="0">
            <a:off x="1614494" y="2795154"/>
            <a:ext cx="2468326" cy="507033"/>
          </a:xfrm>
          <a:prstGeom prst="rect">
            <a:avLst/>
          </a:prstGeom>
        </p:spPr>
        <p:txBody>
          <a:bodyPr anchor="t" rtlCol="false" tIns="0" lIns="0" bIns="0" rIns="0">
            <a:spAutoFit/>
          </a:bodyPr>
          <a:lstStyle/>
          <a:p>
            <a:pPr algn="l">
              <a:lnSpc>
                <a:spcPts val="4015"/>
              </a:lnSpc>
              <a:spcBef>
                <a:spcPct val="0"/>
              </a:spcBef>
            </a:pPr>
            <a:r>
              <a:rPr lang="en-US" b="true" sz="2868">
                <a:solidFill>
                  <a:srgbClr val="FBF9F1"/>
                </a:solidFill>
                <a:latin typeface="Poppins Bold"/>
                <a:ea typeface="Poppins Bold"/>
                <a:cs typeface="Poppins Bold"/>
                <a:sym typeface="Poppins Bold"/>
              </a:rPr>
              <a:t>Component</a:t>
            </a:r>
          </a:p>
        </p:txBody>
      </p:sp>
      <p:sp>
        <p:nvSpPr>
          <p:cNvPr name="TextBox 22" id="22"/>
          <p:cNvSpPr txBox="true"/>
          <p:nvPr/>
        </p:nvSpPr>
        <p:spPr>
          <a:xfrm rot="0">
            <a:off x="7504587" y="2795154"/>
            <a:ext cx="2886220" cy="508176"/>
          </a:xfrm>
          <a:prstGeom prst="rect">
            <a:avLst/>
          </a:prstGeom>
        </p:spPr>
        <p:txBody>
          <a:bodyPr anchor="t" rtlCol="false" tIns="0" lIns="0" bIns="0" rIns="0">
            <a:spAutoFit/>
          </a:bodyPr>
          <a:lstStyle/>
          <a:p>
            <a:pPr algn="l">
              <a:lnSpc>
                <a:spcPts val="4015"/>
              </a:lnSpc>
              <a:spcBef>
                <a:spcPct val="0"/>
              </a:spcBef>
            </a:pPr>
            <a:r>
              <a:rPr lang="en-US" b="true" sz="2868">
                <a:solidFill>
                  <a:srgbClr val="FFFFFF"/>
                </a:solidFill>
                <a:latin typeface="Poppins Bold"/>
                <a:ea typeface="Poppins Bold"/>
                <a:cs typeface="Poppins Bold"/>
                <a:sym typeface="Poppins Bold"/>
              </a:rPr>
              <a:t>Tools &amp; APIs</a:t>
            </a:r>
          </a:p>
        </p:txBody>
      </p:sp>
      <p:sp>
        <p:nvSpPr>
          <p:cNvPr name="TextBox 23" id="23"/>
          <p:cNvSpPr txBox="true"/>
          <p:nvPr/>
        </p:nvSpPr>
        <p:spPr>
          <a:xfrm rot="0">
            <a:off x="1563772" y="3979595"/>
            <a:ext cx="2519048" cy="317962"/>
          </a:xfrm>
          <a:prstGeom prst="rect">
            <a:avLst/>
          </a:prstGeom>
        </p:spPr>
        <p:txBody>
          <a:bodyPr anchor="t" rtlCol="false" tIns="0" lIns="0" bIns="0" rIns="0">
            <a:spAutoFit/>
          </a:bodyPr>
          <a:lstStyle/>
          <a:p>
            <a:pPr algn="l">
              <a:lnSpc>
                <a:spcPts val="2509"/>
              </a:lnSpc>
              <a:spcBef>
                <a:spcPct val="0"/>
              </a:spcBef>
            </a:pPr>
            <a:r>
              <a:rPr lang="en-US" sz="1792">
                <a:solidFill>
                  <a:srgbClr val="FFFFFF"/>
                </a:solidFill>
                <a:latin typeface="Lato"/>
                <a:ea typeface="Lato"/>
                <a:cs typeface="Lato"/>
                <a:sym typeface="Lato"/>
              </a:rPr>
              <a:t>Frontend &amp; Data Capture</a:t>
            </a:r>
          </a:p>
        </p:txBody>
      </p:sp>
      <p:sp>
        <p:nvSpPr>
          <p:cNvPr name="TextBox 24" id="24"/>
          <p:cNvSpPr txBox="true"/>
          <p:nvPr/>
        </p:nvSpPr>
        <p:spPr>
          <a:xfrm rot="0">
            <a:off x="1563772" y="5584233"/>
            <a:ext cx="4936653" cy="317962"/>
          </a:xfrm>
          <a:prstGeom prst="rect">
            <a:avLst/>
          </a:prstGeom>
        </p:spPr>
        <p:txBody>
          <a:bodyPr anchor="t" rtlCol="false" tIns="0" lIns="0" bIns="0" rIns="0">
            <a:spAutoFit/>
          </a:bodyPr>
          <a:lstStyle/>
          <a:p>
            <a:pPr algn="l">
              <a:lnSpc>
                <a:spcPts val="2509"/>
              </a:lnSpc>
              <a:spcBef>
                <a:spcPct val="0"/>
              </a:spcBef>
            </a:pPr>
            <a:r>
              <a:rPr lang="en-US" sz="1792">
                <a:solidFill>
                  <a:srgbClr val="FFFFFF"/>
                </a:solidFill>
                <a:latin typeface="Lato"/>
                <a:ea typeface="Lato"/>
                <a:cs typeface="Lato"/>
                <a:sym typeface="Lato"/>
              </a:rPr>
              <a:t>Core AI &amp; Processing</a:t>
            </a:r>
          </a:p>
        </p:txBody>
      </p:sp>
      <p:sp>
        <p:nvSpPr>
          <p:cNvPr name="TextBox 25" id="25"/>
          <p:cNvSpPr txBox="true"/>
          <p:nvPr/>
        </p:nvSpPr>
        <p:spPr>
          <a:xfrm rot="0">
            <a:off x="1563772" y="7169020"/>
            <a:ext cx="4936653" cy="317962"/>
          </a:xfrm>
          <a:prstGeom prst="rect">
            <a:avLst/>
          </a:prstGeom>
        </p:spPr>
        <p:txBody>
          <a:bodyPr anchor="t" rtlCol="false" tIns="0" lIns="0" bIns="0" rIns="0">
            <a:spAutoFit/>
          </a:bodyPr>
          <a:lstStyle/>
          <a:p>
            <a:pPr algn="l">
              <a:lnSpc>
                <a:spcPts val="2509"/>
              </a:lnSpc>
              <a:spcBef>
                <a:spcPct val="0"/>
              </a:spcBef>
            </a:pPr>
            <a:r>
              <a:rPr lang="en-US" sz="1792">
                <a:solidFill>
                  <a:srgbClr val="FFFFFF"/>
                </a:solidFill>
                <a:latin typeface="Lato"/>
                <a:ea typeface="Lato"/>
                <a:cs typeface="Lato"/>
                <a:sym typeface="Lato"/>
              </a:rPr>
              <a:t>B</a:t>
            </a:r>
            <a:r>
              <a:rPr lang="en-US" sz="1792">
                <a:solidFill>
                  <a:srgbClr val="FFFFFF"/>
                </a:solidFill>
                <a:latin typeface="Lato"/>
                <a:ea typeface="Lato"/>
                <a:cs typeface="Lato"/>
                <a:sym typeface="Lato"/>
              </a:rPr>
              <a:t>ackend &amp; Deployment</a:t>
            </a:r>
          </a:p>
        </p:txBody>
      </p:sp>
      <p:sp>
        <p:nvSpPr>
          <p:cNvPr name="TextBox 26" id="26"/>
          <p:cNvSpPr txBox="true"/>
          <p:nvPr/>
        </p:nvSpPr>
        <p:spPr>
          <a:xfrm rot="0">
            <a:off x="7504587" y="4002593"/>
            <a:ext cx="1269950" cy="316419"/>
          </a:xfrm>
          <a:prstGeom prst="rect">
            <a:avLst/>
          </a:prstGeom>
        </p:spPr>
        <p:txBody>
          <a:bodyPr anchor="t" rtlCol="false" tIns="0" lIns="0" bIns="0" rIns="0">
            <a:spAutoFit/>
          </a:bodyPr>
          <a:lstStyle/>
          <a:p>
            <a:pPr algn="l">
              <a:lnSpc>
                <a:spcPts val="2509"/>
              </a:lnSpc>
              <a:spcBef>
                <a:spcPct val="0"/>
              </a:spcBef>
            </a:pPr>
            <a:r>
              <a:rPr lang="en-US" sz="1792">
                <a:solidFill>
                  <a:srgbClr val="FFFFFF"/>
                </a:solidFill>
                <a:latin typeface="Lato"/>
                <a:ea typeface="Lato"/>
                <a:cs typeface="Lato"/>
                <a:sym typeface="Lato"/>
              </a:rPr>
              <a:t>React Native</a:t>
            </a:r>
          </a:p>
        </p:txBody>
      </p:sp>
      <p:sp>
        <p:nvSpPr>
          <p:cNvPr name="TextBox 27" id="27"/>
          <p:cNvSpPr txBox="true"/>
          <p:nvPr/>
        </p:nvSpPr>
        <p:spPr>
          <a:xfrm rot="0">
            <a:off x="7504587" y="5297361"/>
            <a:ext cx="3120777" cy="945069"/>
          </a:xfrm>
          <a:prstGeom prst="rect">
            <a:avLst/>
          </a:prstGeom>
        </p:spPr>
        <p:txBody>
          <a:bodyPr anchor="t" rtlCol="false" tIns="0" lIns="0" bIns="0" rIns="0">
            <a:spAutoFit/>
          </a:bodyPr>
          <a:lstStyle/>
          <a:p>
            <a:pPr algn="l">
              <a:lnSpc>
                <a:spcPts val="2509"/>
              </a:lnSpc>
            </a:pPr>
            <a:r>
              <a:rPr lang="en-US" sz="1792">
                <a:solidFill>
                  <a:srgbClr val="FFFFFF"/>
                </a:solidFill>
                <a:latin typeface="Lato"/>
                <a:ea typeface="Lato"/>
                <a:cs typeface="Lato"/>
                <a:sym typeface="Lato"/>
              </a:rPr>
              <a:t>ELLM Qwen3 (30B-A3B, 2507)</a:t>
            </a:r>
          </a:p>
          <a:p>
            <a:pPr algn="l">
              <a:lnSpc>
                <a:spcPts val="2509"/>
              </a:lnSpc>
            </a:pPr>
            <a:r>
              <a:rPr lang="en-US" sz="1792">
                <a:solidFill>
                  <a:srgbClr val="FFFFFF"/>
                </a:solidFill>
                <a:latin typeface="Lato"/>
                <a:ea typeface="Lato"/>
                <a:cs typeface="Lato"/>
                <a:sym typeface="Lato"/>
              </a:rPr>
              <a:t>ELLM Qwen2 Audio(7B)</a:t>
            </a:r>
          </a:p>
          <a:p>
            <a:pPr algn="l">
              <a:lnSpc>
                <a:spcPts val="2509"/>
              </a:lnSpc>
              <a:spcBef>
                <a:spcPct val="0"/>
              </a:spcBef>
            </a:pPr>
            <a:r>
              <a:rPr lang="en-US" sz="1792">
                <a:solidFill>
                  <a:srgbClr val="FFFFFF"/>
                </a:solidFill>
                <a:latin typeface="Lato"/>
                <a:ea typeface="Lato"/>
                <a:cs typeface="Lato"/>
                <a:sym typeface="Lato"/>
              </a:rPr>
              <a:t>AssemblyAi</a:t>
            </a:r>
          </a:p>
        </p:txBody>
      </p:sp>
      <p:sp>
        <p:nvSpPr>
          <p:cNvPr name="TextBox 28" id="28"/>
          <p:cNvSpPr txBox="true"/>
          <p:nvPr/>
        </p:nvSpPr>
        <p:spPr>
          <a:xfrm rot="0">
            <a:off x="7504587" y="6997570"/>
            <a:ext cx="3494961" cy="630744"/>
          </a:xfrm>
          <a:prstGeom prst="rect">
            <a:avLst/>
          </a:prstGeom>
        </p:spPr>
        <p:txBody>
          <a:bodyPr anchor="t" rtlCol="false" tIns="0" lIns="0" bIns="0" rIns="0">
            <a:spAutoFit/>
          </a:bodyPr>
          <a:lstStyle/>
          <a:p>
            <a:pPr algn="l">
              <a:lnSpc>
                <a:spcPts val="2509"/>
              </a:lnSpc>
              <a:spcBef>
                <a:spcPct val="0"/>
              </a:spcBef>
            </a:pPr>
            <a:r>
              <a:rPr lang="en-US" sz="1792">
                <a:solidFill>
                  <a:srgbClr val="FFFFFF"/>
                </a:solidFill>
                <a:latin typeface="Lato"/>
                <a:ea typeface="Lato"/>
                <a:cs typeface="Lato"/>
                <a:sym typeface="Lato"/>
              </a:rPr>
              <a:t>Python</a:t>
            </a:r>
            <a:r>
              <a:rPr lang="en-US" sz="1792">
                <a:solidFill>
                  <a:srgbClr val="FFFFFF"/>
                </a:solidFill>
                <a:latin typeface="Lato"/>
                <a:ea typeface="Lato"/>
                <a:cs typeface="Lato"/>
                <a:sym typeface="Lato"/>
              </a:rPr>
              <a:t> (Backend Logic/Processing)</a:t>
            </a:r>
          </a:p>
          <a:p>
            <a:pPr algn="l">
              <a:lnSpc>
                <a:spcPts val="2509"/>
              </a:lnSpc>
              <a:spcBef>
                <a:spcPct val="0"/>
              </a:spcBef>
            </a:pPr>
            <a:r>
              <a:rPr lang="en-US" sz="1792">
                <a:solidFill>
                  <a:srgbClr val="FFFFFF"/>
                </a:solidFill>
                <a:latin typeface="Lato"/>
                <a:ea typeface="Lato"/>
                <a:cs typeface="Lato"/>
                <a:sym typeface="Lato"/>
              </a:rPr>
              <a:t>JamAI Base (Database)</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DAG50N-Y_K0</dc:identifier>
  <dcterms:modified xsi:type="dcterms:W3CDTF">2011-08-01T06:04:30Z</dcterms:modified>
  <cp:revision>1</cp:revision>
  <dc:title>Black Elegant and Modern Startup Pitch Deck Presentation</dc:title>
</cp:coreProperties>
</file>